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57" r:id="rId5"/>
    <p:sldId id="258" r:id="rId6"/>
    <p:sldId id="259" r:id="rId7"/>
    <p:sldId id="260" r:id="rId8"/>
    <p:sldId id="277" r:id="rId9"/>
    <p:sldId id="2147483489" r:id="rId10"/>
    <p:sldId id="261" r:id="rId11"/>
    <p:sldId id="2147483490" r:id="rId12"/>
    <p:sldId id="2147483491" r:id="rId13"/>
    <p:sldId id="265" r:id="rId14"/>
    <p:sldId id="2147483488" r:id="rId15"/>
    <p:sldId id="266" r:id="rId16"/>
    <p:sldId id="278" r:id="rId17"/>
    <p:sldId id="279" r:id="rId18"/>
    <p:sldId id="267" r:id="rId19"/>
    <p:sldId id="268" r:id="rId20"/>
    <p:sldId id="269" r:id="rId21"/>
    <p:sldId id="280" r:id="rId22"/>
    <p:sldId id="281" r:id="rId23"/>
    <p:sldId id="270" r:id="rId24"/>
    <p:sldId id="273" r:id="rId25"/>
    <p:sldId id="274" r:id="rId26"/>
    <p:sldId id="275" r:id="rId2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提案書様式" id="{D1CA0839-A765-41B2-BF38-0406158D3AA1}">
          <p14:sldIdLst>
            <p14:sldId id="257"/>
          </p14:sldIdLst>
        </p14:section>
        <p14:section name="1-1企画提案概要サマリー" id="{91FEA328-EFF5-41C8-A82C-3CA0B60C5CCE}">
          <p14:sldIdLst>
            <p14:sldId id="258"/>
            <p14:sldId id="259"/>
          </p14:sldIdLst>
        </p14:section>
        <p14:section name="2-1提案書の基本情報" id="{2DDB8664-5F0C-48C3-8D83-5E94F49CE1F4}">
          <p14:sldIdLst>
            <p14:sldId id="260"/>
            <p14:sldId id="277"/>
            <p14:sldId id="2147483489"/>
          </p14:sldIdLst>
        </p14:section>
        <p14:section name="3-1事業の背景・目的" id="{67E47B7C-24DB-4E99-9274-106F0D29ABF7}">
          <p14:sldIdLst>
            <p14:sldId id="261"/>
          </p14:sldIdLst>
        </p14:section>
        <p14:section name="3-2基本的な戦略・政策との親和性" id="{54BFB8A1-3C7D-48B3-9788-7A570E132C8E}">
          <p14:sldIdLst>
            <p14:sldId id="2147483490"/>
          </p14:sldIdLst>
        </p14:section>
        <p14:section name="4-1取組内容" id="{31DF99D1-04B4-44C1-83CC-906C890DA5B1}">
          <p14:sldIdLst>
            <p14:sldId id="2147483491"/>
          </p14:sldIdLst>
        </p14:section>
        <p14:section name="4-2本事業において検討・検証を想定するサービス内容" id="{CA99457A-AB5D-4EDF-8C48-9669F1B54385}">
          <p14:sldIdLst>
            <p14:sldId id="265"/>
          </p14:sldIdLst>
        </p14:section>
        <p14:section name="4-3将来展開" id="{F2978373-BF02-49BC-AD83-A46700B7484F}">
          <p14:sldIdLst>
            <p14:sldId id="2147483488"/>
          </p14:sldIdLst>
        </p14:section>
        <p14:section name="5-1実施スケジュール" id="{EBB1603D-6243-44D4-AC76-452E88ECEA2E}">
          <p14:sldIdLst>
            <p14:sldId id="266"/>
            <p14:sldId id="278"/>
            <p14:sldId id="279"/>
          </p14:sldIdLst>
        </p14:section>
        <p14:section name="5-2実施体制・役割分担" id="{33D2B740-5DD4-4A0B-AB99-3DEDA7EDFE5A}">
          <p14:sldIdLst>
            <p14:sldId id="267"/>
          </p14:sldIdLst>
        </p14:section>
        <p14:section name="5-3リスク対策" id="{CCF3EC70-1365-46E1-B7E4-CC05A25FB266}">
          <p14:sldIdLst>
            <p14:sldId id="268"/>
          </p14:sldIdLst>
        </p14:section>
        <p14:section name="5-4総額・費用内訳" id="{CCC9EE1D-98D0-4A70-B786-DBD89425F5F0}">
          <p14:sldIdLst>
            <p14:sldId id="269"/>
            <p14:sldId id="280"/>
            <p14:sldId id="281"/>
          </p14:sldIdLst>
        </p14:section>
        <p14:section name="5-5成果・効果" id="{674A2AFD-B077-4B36-8189-719BCA13F196}">
          <p14:sldIdLst>
            <p14:sldId id="270"/>
          </p14:sldIdLst>
        </p14:section>
        <p14:section name="追加ページ" id="{F88BD0C0-E54A-42D8-BF63-EE022BCEC5EA}">
          <p14:sldIdLst>
            <p14:sldId id="273"/>
            <p14:sldId id="274"/>
            <p14:sldId id="275"/>
          </p14:sldIdLst>
        </p14:section>
      </p14:sectionLst>
    </p:ex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伊藤　達也" initials="伊藤　達也" lastIdx="7" clrIdx="0">
    <p:extLst>
      <p:ext uri="{19B8F6BF-5375-455C-9EA6-DF929625EA0E}">
        <p15:presenceInfo xmlns:p15="http://schemas.microsoft.com/office/powerpoint/2012/main" userId="S-1-5-21-2584162954-2024034027-3327744939-140942" providerId="AD"/>
      </p:ext>
    </p:extLst>
  </p:cmAuthor>
  <p:cmAuthor id="2" name="石川　智也" initials="石川　智也" lastIdx="2" clrIdx="1">
    <p:extLst>
      <p:ext uri="{19B8F6BF-5375-455C-9EA6-DF929625EA0E}">
        <p15:presenceInfo xmlns:p15="http://schemas.microsoft.com/office/powerpoint/2012/main" userId="石川　智也" providerId="None"/>
      </p:ext>
    </p:extLst>
  </p:cmAuthor>
  <p:cmAuthor id="3" name="石川　智也" initials="石川　智也 [2]" lastIdx="1" clrIdx="2">
    <p:extLst>
      <p:ext uri="{19B8F6BF-5375-455C-9EA6-DF929625EA0E}">
        <p15:presenceInfo xmlns:p15="http://schemas.microsoft.com/office/powerpoint/2012/main" userId="S::T0523311@taims.metro.tokyo.jp::ad3eeb46-9992-4330-bfe3-dadce05de7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82" autoAdjust="0"/>
    <p:restoredTop sz="96076" autoAdjust="0"/>
  </p:normalViewPr>
  <p:slideViewPr>
    <p:cSldViewPr>
      <p:cViewPr varScale="1">
        <p:scale>
          <a:sx n="70" d="100"/>
          <a:sy n="70" d="100"/>
        </p:scale>
        <p:origin x="1032" y="58"/>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B10E34-D49C-4E99-9982-D74739741FC2}" type="datetimeFigureOut">
              <a:rPr kumimoji="1" lang="ja-JP" altLang="en-US" smtClean="0"/>
              <a:t>2025/3/26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36D06-D2CE-48C8-9A5A-A8A4FB82BBD8}" type="slidenum">
              <a:rPr kumimoji="1" lang="ja-JP" altLang="en-US" smtClean="0"/>
              <a:t>‹#›</a:t>
            </a:fld>
            <a:endParaRPr kumimoji="1" lang="ja-JP" altLang="en-US"/>
          </a:p>
        </p:txBody>
      </p:sp>
    </p:spTree>
    <p:extLst>
      <p:ext uri="{BB962C8B-B14F-4D97-AF65-F5344CB8AC3E}">
        <p14:creationId xmlns:p14="http://schemas.microsoft.com/office/powerpoint/2010/main" val="16725496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FE36D06-D2CE-48C8-9A5A-A8A4FB82BBD8}" type="slidenum">
              <a:rPr kumimoji="1" lang="ja-JP" altLang="en-US" smtClean="0"/>
              <a:t>6</a:t>
            </a:fld>
            <a:endParaRPr kumimoji="1" lang="ja-JP" altLang="en-US"/>
          </a:p>
        </p:txBody>
      </p:sp>
    </p:spTree>
    <p:extLst>
      <p:ext uri="{BB962C8B-B14F-4D97-AF65-F5344CB8AC3E}">
        <p14:creationId xmlns:p14="http://schemas.microsoft.com/office/powerpoint/2010/main" val="3197001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630238"/>
            <a:ext cx="54864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9AAED7-EB68-B44B-A29A-E9CFE7A1147D}" type="slidenum">
              <a:rPr kumimoji="1" lang="ja-JP" altLang="en-US" sz="1200" b="0" i="0" u="none" strike="noStrike" kern="1200" cap="none" spc="0" normalizeH="0" baseline="0" noProof="0" smtClean="0">
                <a:ln>
                  <a:noFill/>
                </a:ln>
                <a:solidFill>
                  <a:srgbClr val="000000"/>
                </a:solidFill>
                <a:effectLst/>
                <a:uLnTx/>
                <a:uFillTx/>
                <a:latin typeface="Arial"/>
                <a:ea typeface="Meiryo UI"/>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1596453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59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dirty="0">
              <a:solidFill>
                <a:srgbClr val="6B6B6B"/>
              </a:solidFill>
              <a:latin typeface="+mn-ea"/>
              <a:cs typeface="Meiryo UI" pitchFamily="50" charset="-128"/>
            </a:endParaRPr>
          </a:p>
        </p:txBody>
      </p:sp>
      <p:sp>
        <p:nvSpPr>
          <p:cNvPr id="16" name="Title 1"/>
          <p:cNvSpPr>
            <a:spLocks noGrp="1"/>
          </p:cNvSpPr>
          <p:nvPr>
            <p:ph type="title" hasCustomPrompt="1"/>
          </p:nvPr>
        </p:nvSpPr>
        <p:spPr>
          <a:xfrm>
            <a:off x="164757" y="0"/>
            <a:ext cx="12027243" cy="864973"/>
          </a:xfrm>
          <a:noFill/>
        </p:spPr>
        <p:txBody>
          <a:bodyPr anchor="b" anchorCtr="0">
            <a:normAutofit/>
          </a:bodyPr>
          <a:lstStyle>
            <a:lvl1pPr>
              <a:defRPr sz="2400" b="0">
                <a:solidFill>
                  <a:schemeClr val="tx1"/>
                </a:solidFill>
                <a:latin typeface="Meiryo UI" panose="020B0604030504040204" pitchFamily="50" charset="-128"/>
                <a:ea typeface="Meiryo UI" panose="020B0604030504040204" pitchFamily="50" charset="-128"/>
              </a:defRPr>
            </a:lvl1pPr>
          </a:lstStyle>
          <a:p>
            <a:r>
              <a:rPr lang="ja-JP" altLang="en-US" dirty="0"/>
              <a:t>スライドタイトル</a:t>
            </a:r>
            <a:endParaRPr lang="en-US" dirty="0"/>
          </a:p>
        </p:txBody>
      </p:sp>
      <p:sp>
        <p:nvSpPr>
          <p:cNvPr id="17" name="テキスト プレースホルダー 7">
            <a:extLst>
              <a:ext uri="{FF2B5EF4-FFF2-40B4-BE49-F238E27FC236}">
                <a16:creationId xmlns:a16="http://schemas.microsoft.com/office/drawing/2014/main" id="{352AA91C-BA99-49B3-A2B3-A46CC27EDD4C}"/>
              </a:ext>
            </a:extLst>
          </p:cNvPr>
          <p:cNvSpPr>
            <a:spLocks noGrp="1"/>
          </p:cNvSpPr>
          <p:nvPr>
            <p:ph type="body" sz="quarter" idx="13" hasCustomPrompt="1"/>
          </p:nvPr>
        </p:nvSpPr>
        <p:spPr>
          <a:xfrm>
            <a:off x="164757" y="938530"/>
            <a:ext cx="12027243" cy="421740"/>
          </a:xfrm>
          <a:ln>
            <a:noFill/>
          </a:ln>
        </p:spPr>
        <p:txBody>
          <a:bodyPr>
            <a:noAutofit/>
          </a:bodyPr>
          <a:lstStyle>
            <a:lvl1pPr marL="0" indent="0">
              <a:buNone/>
              <a:defRPr sz="2000">
                <a:latin typeface="Meiryo UI" panose="020B0604030504040204" pitchFamily="50" charset="-128"/>
                <a:ea typeface="Meiryo UI" panose="020B0604030504040204" pitchFamily="50" charset="-128"/>
              </a:defRPr>
            </a:lvl1pPr>
            <a:lvl2pPr>
              <a:defRPr sz="2000"/>
            </a:lvl2pPr>
            <a:lvl3pPr>
              <a:defRPr sz="2000"/>
            </a:lvl3pPr>
            <a:lvl4pPr>
              <a:defRPr sz="2000"/>
            </a:lvl4pPr>
            <a:lvl5pPr>
              <a:defRPr sz="2000"/>
            </a:lvl5pPr>
          </a:lstStyle>
          <a:p>
            <a:pPr lvl="0"/>
            <a:r>
              <a:rPr kumimoji="1" lang="ja-JP" altLang="en-US" dirty="0"/>
              <a:t>スライドメッセージ</a:t>
            </a:r>
          </a:p>
        </p:txBody>
      </p:sp>
      <p:cxnSp>
        <p:nvCxnSpPr>
          <p:cNvPr id="18" name="直線コネクタ 17">
            <a:extLst>
              <a:ext uri="{FF2B5EF4-FFF2-40B4-BE49-F238E27FC236}">
                <a16:creationId xmlns:a16="http://schemas.microsoft.com/office/drawing/2014/main" id="{2608B1AB-62A6-4F54-B5A1-4C62CD78A7D1}"/>
              </a:ext>
            </a:extLst>
          </p:cNvPr>
          <p:cNvCxnSpPr/>
          <p:nvPr userDrawn="1"/>
        </p:nvCxnSpPr>
        <p:spPr>
          <a:xfrm>
            <a:off x="0" y="908050"/>
            <a:ext cx="1219200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924341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正方形/長方形 2"/>
          <p:cNvSpPr/>
          <p:nvPr userDrawn="1"/>
        </p:nvSpPr>
        <p:spPr>
          <a:xfrm>
            <a:off x="0" y="0"/>
            <a:ext cx="12192000"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a:solidFill>
                  <a:schemeClr val="bg1"/>
                </a:solidFill>
              </a:rPr>
              <a:t>APPENDIX</a:t>
            </a:r>
            <a:endParaRPr kumimoji="1" lang="ja-JP" altLang="en-US" sz="3200" dirty="0">
              <a:solidFill>
                <a:schemeClr val="bg1"/>
              </a:solidFill>
            </a:endParaRPr>
          </a:p>
        </p:txBody>
      </p:sp>
    </p:spTree>
    <p:extLst>
      <p:ext uri="{BB962C8B-B14F-4D97-AF65-F5344CB8AC3E}">
        <p14:creationId xmlns:p14="http://schemas.microsoft.com/office/powerpoint/2010/main" val="876241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画像3枚">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4F42E522-CE3A-6008-C8C6-04F66A8E510F}"/>
              </a:ext>
            </a:extLst>
          </p:cNvPr>
          <p:cNvSpPr>
            <a:spLocks noGrp="1"/>
          </p:cNvSpPr>
          <p:nvPr>
            <p:ph type="title" hasCustomPrompt="1"/>
          </p:nvPr>
        </p:nvSpPr>
        <p:spPr>
          <a:xfrm>
            <a:off x="370800" y="334800"/>
            <a:ext cx="11448000" cy="412538"/>
          </a:xfrm>
        </p:spPr>
        <p:txBody>
          <a:bodyPr tIns="0" bIns="0">
            <a:noAutofit/>
          </a:bodyPr>
          <a:lstStyle>
            <a:lvl1pPr>
              <a:defRPr sz="2600"/>
            </a:lvl1pPr>
          </a:lstStyle>
          <a:p>
            <a:r>
              <a:rPr kumimoji="1" lang="ja-JP" altLang="en-US"/>
              <a:t>［タイトル］</a:t>
            </a:r>
          </a:p>
        </p:txBody>
      </p:sp>
      <p:sp>
        <p:nvSpPr>
          <p:cNvPr id="4" name="テキスト ボックス 3">
            <a:extLst>
              <a:ext uri="{FF2B5EF4-FFF2-40B4-BE49-F238E27FC236}">
                <a16:creationId xmlns:a16="http://schemas.microsoft.com/office/drawing/2014/main" id="{8C3C35FC-0C2C-C5D6-0210-3A570FE264A2}"/>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dirty="0">
              <a:solidFill>
                <a:srgbClr val="6B6B6B"/>
              </a:solidFill>
              <a:latin typeface="+mn-ea"/>
              <a:cs typeface="Meiryo UI" pitchFamily="50" charset="-128"/>
            </a:endParaRPr>
          </a:p>
        </p:txBody>
      </p:sp>
      <p:sp>
        <p:nvSpPr>
          <p:cNvPr id="5" name="Picture Placeholder 6">
            <a:extLst>
              <a:ext uri="{FF2B5EF4-FFF2-40B4-BE49-F238E27FC236}">
                <a16:creationId xmlns:a16="http://schemas.microsoft.com/office/drawing/2014/main" id="{8D8BF745-92BD-988C-34D0-74B4D7534C7D}"/>
              </a:ext>
            </a:extLst>
          </p:cNvPr>
          <p:cNvSpPr>
            <a:spLocks noGrp="1"/>
          </p:cNvSpPr>
          <p:nvPr>
            <p:ph type="pic" sz="quarter" idx="13" hasCustomPrompt="1"/>
          </p:nvPr>
        </p:nvSpPr>
        <p:spPr bwMode="gray">
          <a:xfrm>
            <a:off x="0" y="1411200"/>
            <a:ext cx="4017600" cy="2772000"/>
          </a:xfrm>
          <a:solidFill>
            <a:schemeClr val="accent6"/>
          </a:solidFill>
        </p:spPr>
        <p:txBody>
          <a:bodyPr anchor="ctr" anchorCtr="0"/>
          <a:lstStyle>
            <a:lvl1pPr algn="ctr">
              <a:defRPr sz="2000">
                <a:solidFill>
                  <a:schemeClr val="bg1"/>
                </a:solidFill>
              </a:defRPr>
            </a:lvl1pPr>
          </a:lstStyle>
          <a:p>
            <a:r>
              <a:rPr lang="en-US" dirty="0" err="1"/>
              <a:t>クリックして画像を追加してください</a:t>
            </a:r>
            <a:r>
              <a:rPr lang="en-US" dirty="0"/>
              <a:t>。</a:t>
            </a:r>
          </a:p>
        </p:txBody>
      </p:sp>
      <p:sp>
        <p:nvSpPr>
          <p:cNvPr id="2" name="Picture Placeholder 6">
            <a:extLst>
              <a:ext uri="{FF2B5EF4-FFF2-40B4-BE49-F238E27FC236}">
                <a16:creationId xmlns:a16="http://schemas.microsoft.com/office/drawing/2014/main" id="{149F5F7A-6BC4-C06C-9C1E-4B267B2B2FE9}"/>
              </a:ext>
            </a:extLst>
          </p:cNvPr>
          <p:cNvSpPr>
            <a:spLocks noGrp="1"/>
          </p:cNvSpPr>
          <p:nvPr>
            <p:ph type="pic" sz="quarter" idx="14" hasCustomPrompt="1"/>
          </p:nvPr>
        </p:nvSpPr>
        <p:spPr bwMode="gray">
          <a:xfrm>
            <a:off x="4089600" y="1411200"/>
            <a:ext cx="4017600" cy="2772000"/>
          </a:xfrm>
          <a:solidFill>
            <a:schemeClr val="accent6"/>
          </a:solidFill>
        </p:spPr>
        <p:txBody>
          <a:bodyPr anchor="ctr" anchorCtr="0"/>
          <a:lstStyle>
            <a:lvl1pPr algn="ctr">
              <a:defRPr sz="2000">
                <a:solidFill>
                  <a:schemeClr val="bg1"/>
                </a:solidFill>
              </a:defRPr>
            </a:lvl1pPr>
          </a:lstStyle>
          <a:p>
            <a:r>
              <a:rPr lang="en-US" dirty="0" err="1"/>
              <a:t>クリックして画像を追加してください</a:t>
            </a:r>
            <a:r>
              <a:rPr lang="en-US" dirty="0"/>
              <a:t>。</a:t>
            </a:r>
          </a:p>
        </p:txBody>
      </p:sp>
      <p:sp>
        <p:nvSpPr>
          <p:cNvPr id="8" name="Picture Placeholder 6">
            <a:extLst>
              <a:ext uri="{FF2B5EF4-FFF2-40B4-BE49-F238E27FC236}">
                <a16:creationId xmlns:a16="http://schemas.microsoft.com/office/drawing/2014/main" id="{A67C5164-A259-C81F-D67B-6539C0BBF790}"/>
              </a:ext>
            </a:extLst>
          </p:cNvPr>
          <p:cNvSpPr>
            <a:spLocks noGrp="1"/>
          </p:cNvSpPr>
          <p:nvPr>
            <p:ph type="pic" sz="quarter" idx="15" hasCustomPrompt="1"/>
          </p:nvPr>
        </p:nvSpPr>
        <p:spPr bwMode="gray">
          <a:xfrm>
            <a:off x="8175600" y="1411200"/>
            <a:ext cx="4017600" cy="2772000"/>
          </a:xfrm>
          <a:solidFill>
            <a:schemeClr val="accent6"/>
          </a:solidFill>
        </p:spPr>
        <p:txBody>
          <a:bodyPr anchor="ctr" anchorCtr="0"/>
          <a:lstStyle>
            <a:lvl1pPr algn="ctr">
              <a:defRPr sz="2000">
                <a:solidFill>
                  <a:schemeClr val="bg1"/>
                </a:solidFill>
              </a:defRPr>
            </a:lvl1pPr>
          </a:lstStyle>
          <a:p>
            <a:r>
              <a:rPr lang="en-US" dirty="0" err="1"/>
              <a:t>クリックして画像を追加してください</a:t>
            </a:r>
            <a:r>
              <a:rPr lang="en-US" dirty="0"/>
              <a:t>。</a:t>
            </a:r>
          </a:p>
        </p:txBody>
      </p:sp>
    </p:spTree>
    <p:extLst>
      <p:ext uri="{BB962C8B-B14F-4D97-AF65-F5344CB8AC3E}">
        <p14:creationId xmlns:p14="http://schemas.microsoft.com/office/powerpoint/2010/main" val="609459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写真集">
    <p:spTree>
      <p:nvGrpSpPr>
        <p:cNvPr id="1" name=""/>
        <p:cNvGrpSpPr/>
        <p:nvPr/>
      </p:nvGrpSpPr>
      <p:grpSpPr>
        <a:xfrm>
          <a:off x="0" y="0"/>
          <a:ext cx="0" cy="0"/>
          <a:chOff x="0" y="0"/>
          <a:chExt cx="0" cy="0"/>
        </a:xfrm>
      </p:grpSpPr>
      <p:sp>
        <p:nvSpPr>
          <p:cNvPr id="5" name="図プレースホルダー 4">
            <a:extLst>
              <a:ext uri="{FF2B5EF4-FFF2-40B4-BE49-F238E27FC236}">
                <a16:creationId xmlns:a16="http://schemas.microsoft.com/office/drawing/2014/main" id="{AF36B133-36B0-B253-B7D4-C28F41A61059}"/>
              </a:ext>
            </a:extLst>
          </p:cNvPr>
          <p:cNvSpPr>
            <a:spLocks noGrp="1"/>
          </p:cNvSpPr>
          <p:nvPr>
            <p:ph type="pic" sz="quarter" idx="11" hasCustomPrompt="1"/>
          </p:nvPr>
        </p:nvSpPr>
        <p:spPr>
          <a:xfrm>
            <a:off x="370800" y="334800"/>
            <a:ext cx="4420800" cy="3546000"/>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2" name="タイトル 1">
            <a:extLst>
              <a:ext uri="{FF2B5EF4-FFF2-40B4-BE49-F238E27FC236}">
                <a16:creationId xmlns:a16="http://schemas.microsoft.com/office/drawing/2014/main" id="{760F00A5-A022-0540-F2CC-D4AA03AB45B3}"/>
              </a:ext>
            </a:extLst>
          </p:cNvPr>
          <p:cNvSpPr>
            <a:spLocks noGrp="1"/>
          </p:cNvSpPr>
          <p:nvPr>
            <p:ph type="title" hasCustomPrompt="1"/>
          </p:nvPr>
        </p:nvSpPr>
        <p:spPr>
          <a:xfrm>
            <a:off x="370800" y="2422800"/>
            <a:ext cx="4420800" cy="1458000"/>
          </a:xfrm>
        </p:spPr>
        <p:txBody>
          <a:bodyPr>
            <a:noAutofit/>
          </a:bodyPr>
          <a:lstStyle>
            <a:lvl1pPr algn="ctr">
              <a:defRPr sz="2130" b="0">
                <a:solidFill>
                  <a:schemeClr val="bg1"/>
                </a:solidFill>
              </a:defRPr>
            </a:lvl1pPr>
          </a:lstStyle>
          <a:p>
            <a:r>
              <a:rPr kumimoji="1" lang="ja-JP" altLang="en-US"/>
              <a:t>マスター テキストの書式設定</a:t>
            </a:r>
          </a:p>
        </p:txBody>
      </p:sp>
      <p:sp>
        <p:nvSpPr>
          <p:cNvPr id="7" name="テキスト プレースホルダー 6">
            <a:extLst>
              <a:ext uri="{FF2B5EF4-FFF2-40B4-BE49-F238E27FC236}">
                <a16:creationId xmlns:a16="http://schemas.microsoft.com/office/drawing/2014/main" id="{786AAEE8-9706-2A45-5CC0-A6743ACE48DC}"/>
              </a:ext>
            </a:extLst>
          </p:cNvPr>
          <p:cNvSpPr>
            <a:spLocks noGrp="1"/>
          </p:cNvSpPr>
          <p:nvPr>
            <p:ph type="body" sz="quarter" idx="12"/>
          </p:nvPr>
        </p:nvSpPr>
        <p:spPr>
          <a:xfrm>
            <a:off x="370800" y="3988800"/>
            <a:ext cx="3420000" cy="2250000"/>
          </a:xfrm>
          <a:solidFill>
            <a:schemeClr val="accent6"/>
          </a:solidFill>
        </p:spPr>
        <p:txBody>
          <a:bodyPr anchor="ctr"/>
          <a:lstStyle>
            <a:lvl1pPr algn="l">
              <a:defRPr sz="2670" b="1"/>
            </a:lvl1pPr>
          </a:lstStyle>
          <a:p>
            <a:pPr lvl="0"/>
            <a:r>
              <a:rPr kumimoji="1" lang="ja-JP" altLang="en-US"/>
              <a:t>マスター テキストの書式設定</a:t>
            </a:r>
          </a:p>
        </p:txBody>
      </p:sp>
      <p:sp>
        <p:nvSpPr>
          <p:cNvPr id="9" name="テキスト プレースホルダー 8">
            <a:extLst>
              <a:ext uri="{FF2B5EF4-FFF2-40B4-BE49-F238E27FC236}">
                <a16:creationId xmlns:a16="http://schemas.microsoft.com/office/drawing/2014/main" id="{47250683-2213-51C3-F47C-D3BB0C13BFD4}"/>
              </a:ext>
            </a:extLst>
          </p:cNvPr>
          <p:cNvSpPr>
            <a:spLocks noGrp="1"/>
          </p:cNvSpPr>
          <p:nvPr>
            <p:ph type="body" sz="quarter" idx="13"/>
          </p:nvPr>
        </p:nvSpPr>
        <p:spPr>
          <a:xfrm>
            <a:off x="4903200" y="334800"/>
            <a:ext cx="4348800" cy="3556800"/>
          </a:xfrm>
          <a:solidFill>
            <a:schemeClr val="accent1"/>
          </a:solidFill>
        </p:spPr>
        <p:txBody>
          <a:bodyPr anchor="ctr"/>
          <a:lstStyle>
            <a:lvl1pPr algn="l">
              <a:defRPr sz="3200" b="1">
                <a:solidFill>
                  <a:schemeClr val="bg1"/>
                </a:solidFill>
              </a:defRPr>
            </a:lvl1pPr>
          </a:lstStyle>
          <a:p>
            <a:pPr lvl="0"/>
            <a:r>
              <a:rPr kumimoji="1" lang="ja-JP" altLang="en-US"/>
              <a:t>マスター テキストの書式設定</a:t>
            </a:r>
          </a:p>
        </p:txBody>
      </p:sp>
      <p:sp>
        <p:nvSpPr>
          <p:cNvPr id="11" name="図プレースホルダー 10">
            <a:extLst>
              <a:ext uri="{FF2B5EF4-FFF2-40B4-BE49-F238E27FC236}">
                <a16:creationId xmlns:a16="http://schemas.microsoft.com/office/drawing/2014/main" id="{D127BBDB-D025-FD8A-C85D-A801D42BDD16}"/>
              </a:ext>
            </a:extLst>
          </p:cNvPr>
          <p:cNvSpPr>
            <a:spLocks noGrp="1"/>
          </p:cNvSpPr>
          <p:nvPr>
            <p:ph type="pic" sz="quarter" idx="14" hasCustomPrompt="1"/>
          </p:nvPr>
        </p:nvSpPr>
        <p:spPr>
          <a:xfrm>
            <a:off x="3877200" y="3988800"/>
            <a:ext cx="5371200" cy="2249487"/>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13" name="テキスト プレースホルダー 12">
            <a:extLst>
              <a:ext uri="{FF2B5EF4-FFF2-40B4-BE49-F238E27FC236}">
                <a16:creationId xmlns:a16="http://schemas.microsoft.com/office/drawing/2014/main" id="{A7430A91-EF7E-38AA-26AE-08F2AE017756}"/>
              </a:ext>
            </a:extLst>
          </p:cNvPr>
          <p:cNvSpPr>
            <a:spLocks noGrp="1"/>
          </p:cNvSpPr>
          <p:nvPr>
            <p:ph type="body" sz="quarter" idx="15"/>
          </p:nvPr>
        </p:nvSpPr>
        <p:spPr>
          <a:xfrm>
            <a:off x="3877200" y="5400000"/>
            <a:ext cx="5371200" cy="838800"/>
          </a:xfrm>
        </p:spPr>
        <p:txBody>
          <a:bodyPr anchor="t" anchorCtr="0"/>
          <a:lstStyle>
            <a:lvl1pPr algn="ctr">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kumimoji="1" lang="ja-JP" altLang="en-US"/>
              <a:t>マスター テキストの書式設定</a:t>
            </a:r>
          </a:p>
        </p:txBody>
      </p:sp>
      <p:sp>
        <p:nvSpPr>
          <p:cNvPr id="15" name="テキスト プレースホルダー 14">
            <a:extLst>
              <a:ext uri="{FF2B5EF4-FFF2-40B4-BE49-F238E27FC236}">
                <a16:creationId xmlns:a16="http://schemas.microsoft.com/office/drawing/2014/main" id="{8E3F89E9-9AFA-9CD7-A1FE-3F17B7226957}"/>
              </a:ext>
            </a:extLst>
          </p:cNvPr>
          <p:cNvSpPr>
            <a:spLocks noGrp="1"/>
          </p:cNvSpPr>
          <p:nvPr>
            <p:ph type="body" sz="quarter" idx="16"/>
          </p:nvPr>
        </p:nvSpPr>
        <p:spPr>
          <a:xfrm>
            <a:off x="9360000" y="334800"/>
            <a:ext cx="2473200" cy="1699200"/>
          </a:xfrm>
          <a:solidFill>
            <a:schemeClr val="accent6"/>
          </a:solidFill>
        </p:spPr>
        <p:txBody>
          <a:bodyPr anchor="ctr"/>
          <a:lstStyle>
            <a:lvl1pPr algn="ctr">
              <a:defRPr sz="2130">
                <a:solidFill>
                  <a:schemeClr val="bg1"/>
                </a:solidFill>
              </a:defRPr>
            </a:lvl1pPr>
            <a:lvl2pPr>
              <a:defRPr sz="2130">
                <a:solidFill>
                  <a:schemeClr val="bg1"/>
                </a:solidFill>
              </a:defRPr>
            </a:lvl2pPr>
            <a:lvl3pPr>
              <a:defRPr sz="2130">
                <a:solidFill>
                  <a:schemeClr val="bg1"/>
                </a:solidFill>
              </a:defRPr>
            </a:lvl3pPr>
            <a:lvl4pPr>
              <a:defRPr sz="2130">
                <a:solidFill>
                  <a:schemeClr val="bg1"/>
                </a:solidFill>
              </a:defRPr>
            </a:lvl4pPr>
            <a:lvl5pPr>
              <a:defRPr sz="2130">
                <a:solidFill>
                  <a:schemeClr val="bg1"/>
                </a:solidFill>
              </a:defRPr>
            </a:lvl5pPr>
          </a:lstStyle>
          <a:p>
            <a:pPr lvl="0"/>
            <a:r>
              <a:rPr kumimoji="1" lang="ja-JP" altLang="en-US"/>
              <a:t>マスター テキストの書式設定</a:t>
            </a:r>
          </a:p>
        </p:txBody>
      </p:sp>
      <p:sp>
        <p:nvSpPr>
          <p:cNvPr id="17" name="図プレースホルダー 16">
            <a:extLst>
              <a:ext uri="{FF2B5EF4-FFF2-40B4-BE49-F238E27FC236}">
                <a16:creationId xmlns:a16="http://schemas.microsoft.com/office/drawing/2014/main" id="{36D62073-F3ED-902D-ABDD-53B579CEBC66}"/>
              </a:ext>
            </a:extLst>
          </p:cNvPr>
          <p:cNvSpPr>
            <a:spLocks noGrp="1"/>
          </p:cNvSpPr>
          <p:nvPr>
            <p:ph type="pic" sz="quarter" idx="17" hasCustomPrompt="1"/>
          </p:nvPr>
        </p:nvSpPr>
        <p:spPr>
          <a:xfrm>
            <a:off x="9349200" y="2138400"/>
            <a:ext cx="2484000" cy="2682000"/>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19" name="テキスト プレースホルダー 18">
            <a:extLst>
              <a:ext uri="{FF2B5EF4-FFF2-40B4-BE49-F238E27FC236}">
                <a16:creationId xmlns:a16="http://schemas.microsoft.com/office/drawing/2014/main" id="{4A8E1685-4EC8-2142-116E-6C7F07537E72}"/>
              </a:ext>
            </a:extLst>
          </p:cNvPr>
          <p:cNvSpPr>
            <a:spLocks noGrp="1"/>
          </p:cNvSpPr>
          <p:nvPr>
            <p:ph type="body" sz="quarter" idx="18"/>
          </p:nvPr>
        </p:nvSpPr>
        <p:spPr>
          <a:xfrm>
            <a:off x="9360000" y="3744000"/>
            <a:ext cx="2473200" cy="1076400"/>
          </a:xfrm>
        </p:spPr>
        <p:txBody>
          <a:bodyPr/>
          <a:lstStyle>
            <a:lvl1pPr algn="ctr">
              <a:defRPr sz="2130">
                <a:solidFill>
                  <a:schemeClr val="bg1"/>
                </a:solidFill>
              </a:defRPr>
            </a:lvl1pPr>
            <a:lvl2pPr>
              <a:defRPr sz="2130">
                <a:solidFill>
                  <a:schemeClr val="bg1"/>
                </a:solidFill>
              </a:defRPr>
            </a:lvl2pPr>
            <a:lvl3pPr>
              <a:defRPr sz="2130">
                <a:solidFill>
                  <a:schemeClr val="bg1"/>
                </a:solidFill>
              </a:defRPr>
            </a:lvl3pPr>
            <a:lvl4pPr>
              <a:defRPr sz="2130">
                <a:solidFill>
                  <a:schemeClr val="bg1"/>
                </a:solidFill>
              </a:defRPr>
            </a:lvl4pPr>
            <a:lvl5pPr>
              <a:defRPr sz="2130">
                <a:solidFill>
                  <a:schemeClr val="bg1"/>
                </a:solidFill>
              </a:defRPr>
            </a:lvl5pPr>
          </a:lstStyle>
          <a:p>
            <a:pPr lvl="0"/>
            <a:r>
              <a:rPr kumimoji="1" lang="ja-JP" altLang="en-US"/>
              <a:t>マスター テキストの書式設定</a:t>
            </a:r>
          </a:p>
        </p:txBody>
      </p:sp>
      <p:sp>
        <p:nvSpPr>
          <p:cNvPr id="21" name="テキスト プレースホルダー 20">
            <a:extLst>
              <a:ext uri="{FF2B5EF4-FFF2-40B4-BE49-F238E27FC236}">
                <a16:creationId xmlns:a16="http://schemas.microsoft.com/office/drawing/2014/main" id="{A9A8FCD4-EB65-F684-B13F-80CED75EC550}"/>
              </a:ext>
            </a:extLst>
          </p:cNvPr>
          <p:cNvSpPr>
            <a:spLocks noGrp="1"/>
          </p:cNvSpPr>
          <p:nvPr>
            <p:ph type="body" sz="quarter" idx="19"/>
          </p:nvPr>
        </p:nvSpPr>
        <p:spPr>
          <a:xfrm>
            <a:off x="9349200" y="4928400"/>
            <a:ext cx="2469600" cy="1310400"/>
          </a:xfrm>
          <a:solidFill>
            <a:schemeClr val="accent2"/>
          </a:solidFill>
        </p:spPr>
        <p:txBody>
          <a:bodyPr anchor="ctr"/>
          <a:lstStyle>
            <a:lvl1pPr algn="ctr">
              <a:defRPr sz="2130">
                <a:solidFill>
                  <a:schemeClr val="bg1"/>
                </a:solidFill>
              </a:defRPr>
            </a:lvl1pPr>
          </a:lstStyle>
          <a:p>
            <a:pPr lvl="0"/>
            <a:r>
              <a:rPr kumimoji="1" lang="ja-JP" altLang="en-US"/>
              <a:t>マスター テキストの書式設定</a:t>
            </a:r>
          </a:p>
        </p:txBody>
      </p:sp>
      <p:sp>
        <p:nvSpPr>
          <p:cNvPr id="8" name="テキスト ボックス 7">
            <a:extLst>
              <a:ext uri="{FF2B5EF4-FFF2-40B4-BE49-F238E27FC236}">
                <a16:creationId xmlns:a16="http://schemas.microsoft.com/office/drawing/2014/main" id="{C76A7A10-7575-DD29-07D8-321ECD75E9AA}"/>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dirty="0">
              <a:solidFill>
                <a:srgbClr val="6B6B6B"/>
              </a:solidFill>
              <a:latin typeface="+mn-ea"/>
              <a:cs typeface="Meiryo UI" pitchFamily="50" charset="-128"/>
            </a:endParaRPr>
          </a:p>
        </p:txBody>
      </p:sp>
    </p:spTree>
    <p:extLst>
      <p:ext uri="{BB962C8B-B14F-4D97-AF65-F5344CB8AC3E}">
        <p14:creationId xmlns:p14="http://schemas.microsoft.com/office/powerpoint/2010/main" val="167689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86145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037A440-03F7-DC4B-BD06-698F971DD4B7}"/>
              </a:ext>
            </a:extLst>
          </p:cNvPr>
          <p:cNvSpPr>
            <a:spLocks noGrp="1"/>
          </p:cNvSpPr>
          <p:nvPr>
            <p:ph type="title"/>
          </p:nvPr>
        </p:nvSpPr>
        <p:spPr>
          <a:xfrm>
            <a:off x="407988" y="164693"/>
            <a:ext cx="11376026" cy="412538"/>
          </a:xfrm>
          <a:prstGeom prst="rect">
            <a:avLst/>
          </a:prstGeom>
        </p:spPr>
        <p:txBody>
          <a:bodyPr vert="horz" lIns="0" tIns="0" rIns="0" bIns="0" rtlCol="0" anchor="t" anchorCtr="0">
            <a:no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B6DD323A-9269-AE42-951E-F08FD291D3E6}"/>
              </a:ext>
            </a:extLst>
          </p:cNvPr>
          <p:cNvSpPr>
            <a:spLocks noGrp="1"/>
          </p:cNvSpPr>
          <p:nvPr>
            <p:ph type="body" idx="1"/>
          </p:nvPr>
        </p:nvSpPr>
        <p:spPr>
          <a:xfrm>
            <a:off x="407987" y="692150"/>
            <a:ext cx="11387161" cy="5796000"/>
          </a:xfrm>
          <a:prstGeom prst="rect">
            <a:avLst/>
          </a:prstGeom>
        </p:spPr>
        <p:txBody>
          <a:bodyPr vert="horz" lIns="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1181191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defTabSz="609555"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8000"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34">
          <p15:clr>
            <a:srgbClr val="F26B43"/>
          </p15:clr>
        </p15:guide>
        <p15:guide id="4" orient="horz" pos="2160">
          <p15:clr>
            <a:srgbClr val="F26B43"/>
          </p15:clr>
        </p15:guide>
        <p15:guide id="7" pos="3840">
          <p15:clr>
            <a:srgbClr val="F26B43"/>
          </p15:clr>
        </p15:guide>
        <p15:guide id="8" pos="7446">
          <p15:clr>
            <a:srgbClr val="F26B43"/>
          </p15:clr>
        </p15:guide>
        <p15:guide id="9" orient="horz" pos="3929">
          <p15:clr>
            <a:srgbClr val="F26B43"/>
          </p15:clr>
        </p15:guide>
        <p15:guide id="10" orient="horz" pos="572">
          <p15:clr>
            <a:srgbClr val="F26B43"/>
          </p15:clr>
        </p15:guide>
        <p15:guide id="12" orient="horz" pos="420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90D6F00D-7740-42AA-BC3E-48C95D2F0782}"/>
              </a:ext>
            </a:extLst>
          </p:cNvPr>
          <p:cNvSpPr txBox="1">
            <a:spLocks/>
          </p:cNvSpPr>
          <p:nvPr/>
        </p:nvSpPr>
        <p:spPr>
          <a:xfrm>
            <a:off x="576910" y="2734613"/>
            <a:ext cx="11005489" cy="972606"/>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ts val="3500"/>
              </a:lnSpc>
              <a:spcBef>
                <a:spcPct val="0"/>
              </a:spcBef>
              <a:spcAft>
                <a:spcPts val="0"/>
              </a:spcAft>
              <a:buClrTx/>
              <a:buSzTx/>
              <a:buFontTx/>
              <a:buNone/>
              <a:tabLst/>
              <a:defRPr/>
            </a:pPr>
            <a:r>
              <a:rPr kumimoji="1" lang="en-US" altLang="ja-JP" sz="2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a:t>
            </a:r>
            <a:r>
              <a:rPr lang="ja-JP" altLang="en-US" sz="2800" dirty="0">
                <a:solidFill>
                  <a:srgbClr val="000000"/>
                </a:solidFill>
                <a:latin typeface="Meiryo UI" panose="020B0604030504040204" pitchFamily="50" charset="-128"/>
                <a:ea typeface="Meiryo UI" panose="020B0604030504040204" pitchFamily="50" charset="-128"/>
              </a:rPr>
              <a:t>空飛ぶクルマ実装プロジェクト（</a:t>
            </a:r>
            <a:r>
              <a:rPr lang="en-US" altLang="ja-JP" sz="2800" dirty="0">
                <a:solidFill>
                  <a:srgbClr val="000000"/>
                </a:solidFill>
                <a:latin typeface="Meiryo UI" panose="020B0604030504040204" pitchFamily="50" charset="-128"/>
                <a:ea typeface="Meiryo UI" panose="020B0604030504040204" pitchFamily="50" charset="-128"/>
              </a:rPr>
              <a:t>Ⅰ</a:t>
            </a:r>
            <a:r>
              <a:rPr lang="ja-JP" altLang="en-US" sz="2800" dirty="0">
                <a:solidFill>
                  <a:srgbClr val="000000"/>
                </a:solidFill>
                <a:latin typeface="Meiryo UI" panose="020B0604030504040204" pitchFamily="50" charset="-128"/>
                <a:ea typeface="Meiryo UI" panose="020B0604030504040204" pitchFamily="50" charset="-128"/>
              </a:rPr>
              <a:t>期）</a:t>
            </a:r>
            <a:r>
              <a:rPr kumimoji="1" lang="en-US" altLang="ja-JP" sz="2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a:t>
            </a:r>
            <a:br>
              <a:rPr kumimoji="1" lang="en-US" altLang="ja-JP" sz="2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br>
            <a:r>
              <a:rPr kumimoji="1" lang="ja-JP" altLang="en-US" sz="2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企画提案書　</a:t>
            </a:r>
            <a:r>
              <a:rPr kumimoji="1" lang="en-US" altLang="ja-JP" sz="2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X.XXX</a:t>
            </a:r>
            <a:endParaRPr kumimoji="1" lang="ja-JP" altLang="en-US" sz="2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sp>
        <p:nvSpPr>
          <p:cNvPr id="6" name="字幕 2">
            <a:extLst>
              <a:ext uri="{FF2B5EF4-FFF2-40B4-BE49-F238E27FC236}">
                <a16:creationId xmlns:a16="http://schemas.microsoft.com/office/drawing/2014/main" id="{CA0D71FB-F45C-47FD-A10C-FFF99D7C9F07}"/>
              </a:ext>
            </a:extLst>
          </p:cNvPr>
          <p:cNvSpPr txBox="1">
            <a:spLocks/>
          </p:cNvSpPr>
          <p:nvPr/>
        </p:nvSpPr>
        <p:spPr>
          <a:xfrm>
            <a:off x="7472769" y="5104384"/>
            <a:ext cx="4473359" cy="10552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令和７年</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X</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X</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日</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（代表事業者名）</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XXX</a:t>
            </a:r>
          </a:p>
        </p:txBody>
      </p:sp>
      <p:sp>
        <p:nvSpPr>
          <p:cNvPr id="7" name="AutoShape 10">
            <a:extLst>
              <a:ext uri="{FF2B5EF4-FFF2-40B4-BE49-F238E27FC236}">
                <a16:creationId xmlns:a16="http://schemas.microsoft.com/office/drawing/2014/main" id="{0E82E6D8-635C-4D6C-B46B-8D4FAF1080F2}"/>
              </a:ext>
            </a:extLst>
          </p:cNvPr>
          <p:cNvSpPr>
            <a:spLocks noChangeArrowheads="1"/>
          </p:cNvSpPr>
          <p:nvPr/>
        </p:nvSpPr>
        <p:spPr bwMode="auto">
          <a:xfrm>
            <a:off x="7541483" y="4221088"/>
            <a:ext cx="4050912" cy="741966"/>
          </a:xfrm>
          <a:prstGeom prst="roundRect">
            <a:avLst>
              <a:gd name="adj" fmla="val 0"/>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X.XXX</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には応募プロジェクト名を記載ください</a:t>
            </a:r>
            <a:b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b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p:txBody>
      </p:sp>
      <p:sp>
        <p:nvSpPr>
          <p:cNvPr id="2" name="テキスト ボックス 1"/>
          <p:cNvSpPr txBox="1"/>
          <p:nvPr/>
        </p:nvSpPr>
        <p:spPr>
          <a:xfrm>
            <a:off x="11094307" y="192135"/>
            <a:ext cx="976184" cy="457200"/>
          </a:xfrm>
          <a:prstGeom prst="rect">
            <a:avLst/>
          </a:prstGeom>
          <a:noFill/>
          <a:ln>
            <a:solidFill>
              <a:schemeClr val="tx1"/>
            </a:solidFill>
          </a:ln>
        </p:spPr>
        <p:txBody>
          <a:bodyPr wrap="square" lIns="0" rIns="0" rtlCol="0" anchor="ctr">
            <a:noAutofit/>
          </a:bodyPr>
          <a:lstStyle/>
          <a:p>
            <a:pPr marL="0" marR="0" lvl="0" indent="0" algn="ctr" defTabSz="2880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a:ea typeface="Meiryo UI"/>
                <a:cs typeface="+mn-cs"/>
              </a:rPr>
              <a:t>様式２</a:t>
            </a:r>
          </a:p>
        </p:txBody>
      </p:sp>
      <p:sp>
        <p:nvSpPr>
          <p:cNvPr id="3" name="AutoShape 10">
            <a:extLst>
              <a:ext uri="{FF2B5EF4-FFF2-40B4-BE49-F238E27FC236}">
                <a16:creationId xmlns:a16="http://schemas.microsoft.com/office/drawing/2014/main" id="{61753F68-BDE0-C20D-EF8C-E83242A1BA01}"/>
              </a:ext>
            </a:extLst>
          </p:cNvPr>
          <p:cNvSpPr>
            <a:spLocks noChangeArrowheads="1"/>
          </p:cNvSpPr>
          <p:nvPr/>
        </p:nvSpPr>
        <p:spPr bwMode="auto">
          <a:xfrm>
            <a:off x="371475" y="950008"/>
            <a:ext cx="11449049" cy="1270736"/>
          </a:xfrm>
          <a:prstGeom prst="roundRect">
            <a:avLst>
              <a:gd name="adj" fmla="val 0"/>
            </a:avLst>
          </a:prstGeom>
          <a:solidFill>
            <a:srgbClr val="FFFF99"/>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R="0" lvl="0" algn="l" defTabSz="457200" rtl="0" eaLnBrk="1" fontAlgn="auto" latinLnBrk="0" hangingPunct="1">
              <a:lnSpc>
                <a:spcPct val="100000"/>
              </a:lnSpc>
              <a:spcBef>
                <a:spcPts val="600"/>
              </a:spcBef>
              <a:spcAft>
                <a:spcPts val="0"/>
              </a:spcAft>
              <a:buClrTx/>
              <a:buSzTx/>
              <a:tabLst/>
              <a:defRPr/>
            </a:pPr>
            <a:r>
              <a:rPr kumimoji="0" lang="en-US" altLang="ja-JP" sz="1600" b="1"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a:t>
            </a:r>
            <a:r>
              <a:rPr kumimoji="0" lang="ja-JP" altLang="en-US" sz="1600" b="1"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留意事項</a:t>
            </a:r>
            <a:r>
              <a:rPr kumimoji="0" lang="en-US" altLang="ja-JP" sz="1600" b="1"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a:t>
            </a: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本企画提案書フォーマットは令和７年３月時点版のものであり、応募希望者向けの事前説明会や質問等を踏まえて、内容を一部変更する場合がございます。</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kern="0" dirty="0">
                <a:solidFill>
                  <a:prstClr val="black"/>
                </a:solidFill>
                <a:latin typeface="Meiryo UI" panose="020B0604030504040204" pitchFamily="50" charset="-128"/>
                <a:ea typeface="Meiryo UI"/>
              </a:rPr>
              <a:t>応募受付時点にて最終フォーマットを改めてご案内いたします。</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3896231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４　事業内容</a:t>
            </a:r>
            <a:r>
              <a:rPr lang="en-US" altLang="ja-JP" dirty="0"/>
              <a:t>】</a:t>
            </a:r>
            <a:br>
              <a:rPr lang="en-US" altLang="ja-JP" dirty="0"/>
            </a:br>
            <a:r>
              <a:rPr lang="en-US" altLang="ja-JP" dirty="0"/>
              <a:t>【</a:t>
            </a:r>
            <a:r>
              <a:rPr lang="ja-JP" altLang="en-US" dirty="0"/>
              <a:t>４ー２　本事業において検討・検証を想定するサービス内容</a:t>
            </a:r>
            <a:r>
              <a:rPr lang="en-US" altLang="ja-JP" dirty="0"/>
              <a:t>】</a:t>
            </a:r>
            <a:endParaRPr kumimoji="1" lang="ja-JP" altLang="en-US" dirty="0"/>
          </a:p>
        </p:txBody>
      </p:sp>
      <p:sp>
        <p:nvSpPr>
          <p:cNvPr id="5" name="AutoShape 10">
            <a:extLst>
              <a:ext uri="{FF2B5EF4-FFF2-40B4-BE49-F238E27FC236}">
                <a16:creationId xmlns:a16="http://schemas.microsoft.com/office/drawing/2014/main" id="{88475A29-08B8-4B44-A99E-DD4AC63F15A0}"/>
              </a:ext>
            </a:extLst>
          </p:cNvPr>
          <p:cNvSpPr>
            <a:spLocks noChangeArrowheads="1"/>
          </p:cNvSpPr>
          <p:nvPr/>
        </p:nvSpPr>
        <p:spPr bwMode="auto">
          <a:xfrm>
            <a:off x="371476" y="1700808"/>
            <a:ext cx="11449049" cy="2808312"/>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88900" indent="-88900" algn="l" fontAlgn="ctr">
              <a:spcBef>
                <a:spcPts val="600"/>
              </a:spcBef>
              <a:buFont typeface="Arial" panose="020B0604020202020204" pitchFamily="34" charset="0"/>
              <a:buChar char="•"/>
            </a:pPr>
            <a:r>
              <a:rPr lang="ja-JP" altLang="en-US" sz="1400" b="0" i="0" u="none" strike="noStrike" dirty="0">
                <a:solidFill>
                  <a:srgbClr val="000000"/>
                </a:solidFill>
                <a:effectLst/>
                <a:latin typeface="+mn-ea"/>
                <a:ea typeface="+mn-ea"/>
              </a:rPr>
              <a:t>本事業実施後の将来的な東京都での空飛ぶクルマに係る事業・サービス展開も念頭に、本事業において検討・検証を</a:t>
            </a:r>
            <a:br>
              <a:rPr lang="en-US" altLang="ja-JP" sz="1400" b="0" i="0" u="none" strike="noStrike" dirty="0">
                <a:solidFill>
                  <a:srgbClr val="000000"/>
                </a:solidFill>
                <a:effectLst/>
                <a:latin typeface="+mn-ea"/>
                <a:ea typeface="+mn-ea"/>
              </a:rPr>
            </a:br>
            <a:r>
              <a:rPr lang="ja-JP" altLang="en-US" sz="1400" b="0" i="0" u="none" strike="noStrike" dirty="0">
                <a:solidFill>
                  <a:srgbClr val="000000"/>
                </a:solidFill>
                <a:effectLst/>
                <a:latin typeface="+mn-ea"/>
                <a:ea typeface="+mn-ea"/>
              </a:rPr>
              <a:t>想定する事業・サービス内容について以下＜記載項目＞の内容も念頭に具体的に記載すること</a:t>
            </a:r>
            <a:br>
              <a:rPr lang="en-US" altLang="ja-JP" sz="1400" b="0" i="0" u="none" strike="noStrike" dirty="0">
                <a:solidFill>
                  <a:srgbClr val="000000"/>
                </a:solidFill>
                <a:effectLst/>
                <a:latin typeface="+mn-ea"/>
                <a:ea typeface="+mn-ea"/>
              </a:rPr>
            </a:br>
            <a:r>
              <a:rPr lang="en-US" altLang="ja-JP" sz="1400" b="0" i="0" u="none" strike="noStrike" dirty="0">
                <a:solidFill>
                  <a:srgbClr val="000000"/>
                </a:solidFill>
                <a:effectLst/>
                <a:latin typeface="+mn-ea"/>
                <a:ea typeface="+mn-ea"/>
              </a:rPr>
              <a:t>※</a:t>
            </a:r>
            <a:r>
              <a:rPr lang="ja-JP" altLang="en-US" sz="1400" b="0" i="0" u="none" strike="noStrike" dirty="0">
                <a:solidFill>
                  <a:srgbClr val="000000"/>
                </a:solidFill>
                <a:effectLst/>
                <a:latin typeface="+mn-ea"/>
                <a:ea typeface="+mn-ea"/>
              </a:rPr>
              <a:t>イメージ図・ポンチ絵、図表等を活用して資料の明瞭さに配慮すること</a:t>
            </a:r>
            <a:endParaRPr lang="en-US" altLang="ja-JP" sz="1400" b="0" i="0" u="none" strike="noStrike" dirty="0">
              <a:solidFill>
                <a:srgbClr val="000000"/>
              </a:solidFill>
              <a:effectLst/>
              <a:latin typeface="+mn-ea"/>
              <a:ea typeface="+mn-ea"/>
            </a:endParaRPr>
          </a:p>
          <a:p>
            <a:pPr marL="0" indent="0" algn="l" fontAlgn="ctr">
              <a:spcBef>
                <a:spcPts val="600"/>
              </a:spcBef>
              <a:buFont typeface="Arial" panose="020B0604020202020204" pitchFamily="34" charset="0"/>
              <a:buNone/>
            </a:pPr>
            <a:r>
              <a:rPr lang="ja-JP" altLang="en-US" sz="1400" b="0" i="0" u="none" strike="noStrike" dirty="0">
                <a:solidFill>
                  <a:srgbClr val="000000"/>
                </a:solidFill>
                <a:effectLst/>
                <a:latin typeface="+mn-ea"/>
                <a:ea typeface="+mn-ea"/>
              </a:rPr>
              <a:t>＜記載項目＞</a:t>
            </a:r>
            <a:endParaRPr lang="en-US" altLang="ja-JP" sz="1400" b="0" i="0" u="none" strike="noStrike" dirty="0">
              <a:solidFill>
                <a:srgbClr val="000000"/>
              </a:solidFill>
              <a:effectLst/>
              <a:latin typeface="+mn-ea"/>
              <a:ea typeface="+mn-ea"/>
            </a:endParaRPr>
          </a:p>
          <a:p>
            <a:pPr marL="355600" indent="-171450" algn="l" defTabSz="990564" rtl="0" eaLnBrk="1" fontAlgn="ctr" latinLnBrk="0" hangingPunct="1">
              <a:spcBef>
                <a:spcPts val="0"/>
              </a:spcBef>
              <a:buFont typeface="Wingdings" panose="05000000000000000000" pitchFamily="2" charset="2"/>
              <a:buChar char="ü"/>
            </a:pPr>
            <a:r>
              <a:rPr kumimoji="1" lang="ja-JP" altLang="en-US" sz="1400" b="0" i="0" u="sng" strike="noStrike" kern="1200" dirty="0">
                <a:solidFill>
                  <a:srgbClr val="000000"/>
                </a:solidFill>
                <a:effectLst/>
                <a:latin typeface="+mn-ea"/>
                <a:ea typeface="+mn-ea"/>
                <a:cs typeface="+mn-cs"/>
              </a:rPr>
              <a:t>サービス概要</a:t>
            </a:r>
            <a:br>
              <a:rPr kumimoji="1" lang="en-US" altLang="ja-JP" sz="1400" b="0" i="0" u="sng" strike="noStrike" kern="1200" dirty="0">
                <a:solidFill>
                  <a:srgbClr val="000000"/>
                </a:solidFill>
                <a:effectLst/>
                <a:latin typeface="+mn-ea"/>
                <a:ea typeface="+mn-ea"/>
                <a:cs typeface="+mn-cs"/>
              </a:rPr>
            </a:br>
            <a:r>
              <a:rPr kumimoji="1" lang="ja-JP" altLang="en-US" sz="1400" b="0" i="0" u="none" strike="noStrike" kern="1200" dirty="0">
                <a:solidFill>
                  <a:srgbClr val="000000"/>
                </a:solidFill>
                <a:effectLst/>
                <a:latin typeface="+mn-ea"/>
                <a:ea typeface="+mn-ea"/>
                <a:cs typeface="+mn-cs"/>
              </a:rPr>
              <a:t>：移動ルート・対象ユーザー属性と利用目的を踏まえた移動のイメージ、サービスの提供価値や付加価値等を示すこと</a:t>
            </a:r>
            <a:endParaRPr kumimoji="1" lang="en-US" altLang="ja-JP" sz="1400" b="0" i="0" u="none" strike="noStrike" kern="1200" dirty="0">
              <a:solidFill>
                <a:srgbClr val="000000"/>
              </a:solidFill>
              <a:effectLst/>
              <a:latin typeface="+mn-ea"/>
              <a:ea typeface="+mn-ea"/>
              <a:cs typeface="+mn-cs"/>
            </a:endParaRPr>
          </a:p>
          <a:p>
            <a:pPr marL="355600" indent="-171450" algn="l" defTabSz="990564" rtl="0" eaLnBrk="1" fontAlgn="ctr" latinLnBrk="0" hangingPunct="1">
              <a:spcBef>
                <a:spcPts val="0"/>
              </a:spcBef>
              <a:buFont typeface="Wingdings" panose="05000000000000000000" pitchFamily="2" charset="2"/>
              <a:buChar char="ü"/>
            </a:pPr>
            <a:r>
              <a:rPr kumimoji="1" lang="ja-JP" altLang="en-US" sz="1400" b="0" i="0" u="sng" strike="noStrike" kern="1200" dirty="0">
                <a:solidFill>
                  <a:srgbClr val="000000"/>
                </a:solidFill>
                <a:effectLst/>
                <a:latin typeface="+mn-ea"/>
                <a:ea typeface="+mn-ea"/>
                <a:cs typeface="+mn-cs"/>
              </a:rPr>
              <a:t>ビジネスモデル</a:t>
            </a:r>
            <a:br>
              <a:rPr kumimoji="1" lang="en-US" altLang="ja-JP" sz="1400" b="0" i="0" u="sng" strike="noStrike" kern="1200" dirty="0">
                <a:solidFill>
                  <a:srgbClr val="000000"/>
                </a:solidFill>
                <a:effectLst/>
                <a:latin typeface="+mn-ea"/>
                <a:ea typeface="+mn-ea"/>
                <a:cs typeface="+mn-cs"/>
              </a:rPr>
            </a:br>
            <a:r>
              <a:rPr kumimoji="1" lang="ja-JP" altLang="en-US" sz="1400" b="0" i="0" u="none" strike="noStrike" kern="1200" dirty="0">
                <a:solidFill>
                  <a:srgbClr val="000000"/>
                </a:solidFill>
                <a:effectLst/>
                <a:latin typeface="+mn-ea"/>
                <a:ea typeface="+mn-ea"/>
                <a:cs typeface="+mn-cs"/>
              </a:rPr>
              <a:t>：想定する空飛ぶクルマに係る事業・サービスのビジネスモデルについて定性・定量（サービス価格、コスト想定、収益見込み等）両面の観点から示すこと</a:t>
            </a:r>
            <a:endParaRPr kumimoji="1" lang="en-US" altLang="ja-JP" sz="1400" b="0" i="0" u="none" strike="noStrike" kern="1200" dirty="0">
              <a:solidFill>
                <a:srgbClr val="000000"/>
              </a:solidFill>
              <a:effectLst/>
              <a:latin typeface="+mn-ea"/>
              <a:ea typeface="+mn-ea"/>
              <a:cs typeface="+mn-cs"/>
            </a:endParaRPr>
          </a:p>
          <a:p>
            <a:pPr marL="355600" indent="-171450" algn="l" defTabSz="990564" rtl="0" eaLnBrk="1" fontAlgn="ctr" latinLnBrk="0" hangingPunct="1">
              <a:spcBef>
                <a:spcPts val="0"/>
              </a:spcBef>
              <a:buFont typeface="Wingdings" panose="05000000000000000000" pitchFamily="2" charset="2"/>
              <a:buChar char="ü"/>
            </a:pPr>
            <a:r>
              <a:rPr kumimoji="1" lang="ja-JP" altLang="en-US" sz="1400" b="0" i="0" u="sng" strike="noStrike" kern="1200" dirty="0">
                <a:solidFill>
                  <a:srgbClr val="000000"/>
                </a:solidFill>
                <a:effectLst/>
                <a:latin typeface="+mn-ea"/>
                <a:ea typeface="+mn-ea"/>
                <a:cs typeface="+mn-cs"/>
              </a:rPr>
              <a:t>オペレーションシナリオ</a:t>
            </a:r>
            <a:br>
              <a:rPr kumimoji="1" lang="en-US" altLang="ja-JP" sz="1400" b="0" i="0" u="sng" strike="noStrike" kern="1200" dirty="0">
                <a:solidFill>
                  <a:srgbClr val="000000"/>
                </a:solidFill>
                <a:effectLst/>
                <a:latin typeface="+mn-ea"/>
                <a:ea typeface="+mn-ea"/>
                <a:cs typeface="+mn-cs"/>
              </a:rPr>
            </a:br>
            <a:r>
              <a:rPr kumimoji="1" lang="ja-JP" altLang="en-US" sz="1400" b="0" i="0" u="none" strike="noStrike" kern="1200" dirty="0">
                <a:solidFill>
                  <a:srgbClr val="000000"/>
                </a:solidFill>
                <a:effectLst/>
                <a:latin typeface="+mn-ea"/>
                <a:ea typeface="+mn-ea"/>
                <a:cs typeface="+mn-cs"/>
              </a:rPr>
              <a:t>：想定する運航サービスのオペレーションシナリオ（必要</a:t>
            </a:r>
            <a:r>
              <a:rPr kumimoji="1" lang="en-US" altLang="ja-JP" sz="1400" b="0" i="0" u="none" strike="noStrike" kern="1200" dirty="0">
                <a:solidFill>
                  <a:srgbClr val="000000"/>
                </a:solidFill>
                <a:effectLst/>
                <a:latin typeface="+mn-ea"/>
                <a:ea typeface="+mn-ea"/>
                <a:cs typeface="+mn-cs"/>
              </a:rPr>
              <a:t>V</a:t>
            </a:r>
            <a:r>
              <a:rPr kumimoji="1" lang="ja-JP" altLang="en-US" sz="1400" b="0" i="0" u="none" strike="noStrike" kern="1200" dirty="0">
                <a:solidFill>
                  <a:srgbClr val="000000"/>
                </a:solidFill>
                <a:effectLst/>
                <a:latin typeface="+mn-ea"/>
                <a:ea typeface="+mn-ea"/>
                <a:cs typeface="+mn-cs"/>
              </a:rPr>
              <a:t>ポート数、運航機体数・便数、必要人員数等）を示すこと</a:t>
            </a:r>
          </a:p>
        </p:txBody>
      </p:sp>
    </p:spTree>
    <p:extLst>
      <p:ext uri="{BB962C8B-B14F-4D97-AF65-F5344CB8AC3E}">
        <p14:creationId xmlns:p14="http://schemas.microsoft.com/office/powerpoint/2010/main" val="3576394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DC939-DA74-C870-0830-887DF6ABFED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21447D8-DFF3-0804-34FF-605C3A2BC161}"/>
              </a:ext>
            </a:extLst>
          </p:cNvPr>
          <p:cNvSpPr>
            <a:spLocks noGrp="1"/>
          </p:cNvSpPr>
          <p:nvPr>
            <p:ph type="title"/>
          </p:nvPr>
        </p:nvSpPr>
        <p:spPr/>
        <p:txBody>
          <a:bodyPr/>
          <a:lstStyle/>
          <a:p>
            <a:r>
              <a:rPr lang="en-US" altLang="ja-JP" dirty="0"/>
              <a:t>【</a:t>
            </a:r>
            <a:r>
              <a:rPr lang="ja-JP" altLang="en-US" dirty="0"/>
              <a:t>４　事業内容</a:t>
            </a:r>
            <a:r>
              <a:rPr lang="en-US" altLang="ja-JP" dirty="0"/>
              <a:t>】</a:t>
            </a:r>
            <a:br>
              <a:rPr lang="en-US" altLang="ja-JP" dirty="0"/>
            </a:br>
            <a:r>
              <a:rPr lang="en-US" altLang="ja-JP" dirty="0"/>
              <a:t>【</a:t>
            </a:r>
            <a:r>
              <a:rPr lang="ja-JP" altLang="en-US" dirty="0"/>
              <a:t>４ー３　将来展開</a:t>
            </a:r>
            <a:r>
              <a:rPr lang="en-US" altLang="ja-JP" dirty="0"/>
              <a:t>】</a:t>
            </a:r>
            <a:endParaRPr kumimoji="1" lang="ja-JP" altLang="en-US" dirty="0"/>
          </a:p>
        </p:txBody>
      </p:sp>
      <p:sp>
        <p:nvSpPr>
          <p:cNvPr id="5" name="AutoShape 10">
            <a:extLst>
              <a:ext uri="{FF2B5EF4-FFF2-40B4-BE49-F238E27FC236}">
                <a16:creationId xmlns:a16="http://schemas.microsoft.com/office/drawing/2014/main" id="{BA7FB656-E22A-27E6-D76D-39C28F868918}"/>
              </a:ext>
            </a:extLst>
          </p:cNvPr>
          <p:cNvSpPr>
            <a:spLocks noChangeArrowheads="1"/>
          </p:cNvSpPr>
          <p:nvPr/>
        </p:nvSpPr>
        <p:spPr bwMode="auto">
          <a:xfrm>
            <a:off x="1127448" y="2996242"/>
            <a:ext cx="9937104" cy="86551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本事業実施後の将来的な東京都での空飛ぶクルマに係る事業・サービス展開も念頭に、第</a:t>
            </a:r>
            <a:r>
              <a:rPr kumimoji="0" lang="en-US" altLang="ja-JP"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Ⅱ</a:t>
            </a:r>
            <a:r>
              <a:rPr kumimoji="0" lang="ja-JP" altLang="en-US"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期（</a:t>
            </a:r>
            <a:r>
              <a:rPr kumimoji="0" lang="en-US" altLang="ja-JP"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28</a:t>
            </a:r>
            <a:r>
              <a:rPr kumimoji="0" lang="ja-JP" altLang="en-US"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en-US" altLang="ja-JP"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29</a:t>
            </a:r>
            <a:r>
              <a:rPr kumimoji="0" lang="ja-JP" altLang="en-US"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年度）において想定する取り組み事項や検討項目（事業拡大に向けた施策・取り組み等）について手順を含めて具体的に示すこと</a:t>
            </a:r>
          </a:p>
        </p:txBody>
      </p:sp>
    </p:spTree>
    <p:extLst>
      <p:ext uri="{BB962C8B-B14F-4D97-AF65-F5344CB8AC3E}">
        <p14:creationId xmlns:p14="http://schemas.microsoft.com/office/powerpoint/2010/main" val="117101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５－１　実施スケジュール</a:t>
            </a:r>
            <a:r>
              <a:rPr lang="en-US" altLang="ja-JP" dirty="0"/>
              <a:t>】</a:t>
            </a:r>
            <a:endParaRPr kumimoji="1" lang="ja-JP" altLang="en-US" dirty="0"/>
          </a:p>
        </p:txBody>
      </p:sp>
      <p:sp>
        <p:nvSpPr>
          <p:cNvPr id="3" name="テキスト プレースホルダー 2"/>
          <p:cNvSpPr>
            <a:spLocks noGrp="1"/>
          </p:cNvSpPr>
          <p:nvPr>
            <p:ph type="body" sz="quarter" idx="13"/>
          </p:nvPr>
        </p:nvSpPr>
        <p:spPr>
          <a:xfrm>
            <a:off x="306100" y="1012608"/>
            <a:ext cx="1147750" cy="307777"/>
          </a:xfrm>
          <a:solidFill>
            <a:schemeClr val="tx1">
              <a:lumMod val="75000"/>
              <a:lumOff val="25000"/>
            </a:schemeClr>
          </a:solidFill>
        </p:spPr>
        <p:txBody>
          <a:bodyPr wrap="none">
            <a:spAutoFit/>
          </a:bodyPr>
          <a:lstStyle/>
          <a:p>
            <a:r>
              <a:rPr kumimoji="1" lang="en-US" altLang="ja-JP" dirty="0">
                <a:solidFill>
                  <a:schemeClr val="bg1"/>
                </a:solidFill>
              </a:rPr>
              <a:t>2025</a:t>
            </a:r>
            <a:r>
              <a:rPr kumimoji="1" lang="ja-JP" altLang="en-US" dirty="0">
                <a:solidFill>
                  <a:schemeClr val="bg1"/>
                </a:solidFill>
              </a:rPr>
              <a:t>年度</a:t>
            </a:r>
          </a:p>
        </p:txBody>
      </p:sp>
      <p:sp>
        <p:nvSpPr>
          <p:cNvPr id="6" name="AutoShape 10">
            <a:extLst>
              <a:ext uri="{FF2B5EF4-FFF2-40B4-BE49-F238E27FC236}">
                <a16:creationId xmlns:a16="http://schemas.microsoft.com/office/drawing/2014/main" id="{3712233C-C24B-428F-B134-6F97BBA87E1E}"/>
              </a:ext>
            </a:extLst>
          </p:cNvPr>
          <p:cNvSpPr>
            <a:spLocks noChangeArrowheads="1"/>
          </p:cNvSpPr>
          <p:nvPr/>
        </p:nvSpPr>
        <p:spPr bwMode="auto">
          <a:xfrm>
            <a:off x="4858997" y="4838652"/>
            <a:ext cx="6912000" cy="1656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プロジェクトの開始から</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2025</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年度、</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2026</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年度、</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2027</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年度のスケジュールを記載ください。</a:t>
            </a:r>
            <a:b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以下に留意して記載ください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マイルストーンを適切に設定するとともに達成条件が明らかになっているか</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実施項目を具体的に整理し、バッファなど十分な期間設定を見込んで設計しているか</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
        <p:nvSpPr>
          <p:cNvPr id="10" name="テキスト プレースホルダー 2"/>
          <p:cNvSpPr txBox="1">
            <a:spLocks/>
          </p:cNvSpPr>
          <p:nvPr/>
        </p:nvSpPr>
        <p:spPr>
          <a:xfrm rot="5400000">
            <a:off x="2780711" y="5304129"/>
            <a:ext cx="1003645" cy="421740"/>
          </a:xfrm>
          <a:prstGeom prst="rect">
            <a:avLst/>
          </a:prstGeom>
          <a:ln>
            <a:noFill/>
          </a:ln>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rPr>
              <a:t>・・・</a:t>
            </a:r>
          </a:p>
        </p:txBody>
      </p:sp>
      <p:graphicFrame>
        <p:nvGraphicFramePr>
          <p:cNvPr id="7" name="表 6">
            <a:extLst>
              <a:ext uri="{FF2B5EF4-FFF2-40B4-BE49-F238E27FC236}">
                <a16:creationId xmlns:a16="http://schemas.microsoft.com/office/drawing/2014/main" id="{722BC2ED-4ED5-68F5-1D19-319E0AB55345}"/>
              </a:ext>
            </a:extLst>
          </p:cNvPr>
          <p:cNvGraphicFramePr>
            <a:graphicFrameLocks noGrp="1"/>
          </p:cNvGraphicFramePr>
          <p:nvPr>
            <p:extLst>
              <p:ext uri="{D42A27DB-BD31-4B8C-83A1-F6EECF244321}">
                <p14:modId xmlns:p14="http://schemas.microsoft.com/office/powerpoint/2010/main" val="2097653633"/>
              </p:ext>
            </p:extLst>
          </p:nvPr>
        </p:nvGraphicFramePr>
        <p:xfrm>
          <a:off x="270356" y="1420040"/>
          <a:ext cx="11651287" cy="3416286"/>
        </p:xfrm>
        <a:graphic>
          <a:graphicData uri="http://schemas.openxmlformats.org/drawingml/2006/table">
            <a:tbl>
              <a:tblPr firstRow="1" bandRow="1">
                <a:tableStyleId>{5C22544A-7EE6-4342-B048-85BDC9FD1C3A}</a:tableStyleId>
              </a:tblPr>
              <a:tblGrid>
                <a:gridCol w="295765">
                  <a:extLst>
                    <a:ext uri="{9D8B030D-6E8A-4147-A177-3AD203B41FA5}">
                      <a16:colId xmlns:a16="http://schemas.microsoft.com/office/drawing/2014/main" val="3734387081"/>
                    </a:ext>
                  </a:extLst>
                </a:gridCol>
                <a:gridCol w="1743986">
                  <a:extLst>
                    <a:ext uri="{9D8B030D-6E8A-4147-A177-3AD203B41FA5}">
                      <a16:colId xmlns:a16="http://schemas.microsoft.com/office/drawing/2014/main" val="3324504143"/>
                    </a:ext>
                  </a:extLst>
                </a:gridCol>
                <a:gridCol w="1019876">
                  <a:extLst>
                    <a:ext uri="{9D8B030D-6E8A-4147-A177-3AD203B41FA5}">
                      <a16:colId xmlns:a16="http://schemas.microsoft.com/office/drawing/2014/main" val="1324292905"/>
                    </a:ext>
                  </a:extLst>
                </a:gridCol>
                <a:gridCol w="1019876">
                  <a:extLst>
                    <a:ext uri="{9D8B030D-6E8A-4147-A177-3AD203B41FA5}">
                      <a16:colId xmlns:a16="http://schemas.microsoft.com/office/drawing/2014/main" val="4042213828"/>
                    </a:ext>
                  </a:extLst>
                </a:gridCol>
                <a:gridCol w="315491">
                  <a:extLst>
                    <a:ext uri="{9D8B030D-6E8A-4147-A177-3AD203B41FA5}">
                      <a16:colId xmlns:a16="http://schemas.microsoft.com/office/drawing/2014/main" val="2282066336"/>
                    </a:ext>
                  </a:extLst>
                </a:gridCol>
                <a:gridCol w="315491">
                  <a:extLst>
                    <a:ext uri="{9D8B030D-6E8A-4147-A177-3AD203B41FA5}">
                      <a16:colId xmlns:a16="http://schemas.microsoft.com/office/drawing/2014/main" val="2669757281"/>
                    </a:ext>
                  </a:extLst>
                </a:gridCol>
                <a:gridCol w="315491">
                  <a:extLst>
                    <a:ext uri="{9D8B030D-6E8A-4147-A177-3AD203B41FA5}">
                      <a16:colId xmlns:a16="http://schemas.microsoft.com/office/drawing/2014/main" val="729003714"/>
                    </a:ext>
                  </a:extLst>
                </a:gridCol>
                <a:gridCol w="315491">
                  <a:extLst>
                    <a:ext uri="{9D8B030D-6E8A-4147-A177-3AD203B41FA5}">
                      <a16:colId xmlns:a16="http://schemas.microsoft.com/office/drawing/2014/main" val="1309520835"/>
                    </a:ext>
                  </a:extLst>
                </a:gridCol>
                <a:gridCol w="315491">
                  <a:extLst>
                    <a:ext uri="{9D8B030D-6E8A-4147-A177-3AD203B41FA5}">
                      <a16:colId xmlns:a16="http://schemas.microsoft.com/office/drawing/2014/main" val="198172335"/>
                    </a:ext>
                  </a:extLst>
                </a:gridCol>
                <a:gridCol w="315491">
                  <a:extLst>
                    <a:ext uri="{9D8B030D-6E8A-4147-A177-3AD203B41FA5}">
                      <a16:colId xmlns:a16="http://schemas.microsoft.com/office/drawing/2014/main" val="3096590166"/>
                    </a:ext>
                  </a:extLst>
                </a:gridCol>
                <a:gridCol w="315491">
                  <a:extLst>
                    <a:ext uri="{9D8B030D-6E8A-4147-A177-3AD203B41FA5}">
                      <a16:colId xmlns:a16="http://schemas.microsoft.com/office/drawing/2014/main" val="2352249760"/>
                    </a:ext>
                  </a:extLst>
                </a:gridCol>
                <a:gridCol w="315491">
                  <a:extLst>
                    <a:ext uri="{9D8B030D-6E8A-4147-A177-3AD203B41FA5}">
                      <a16:colId xmlns:a16="http://schemas.microsoft.com/office/drawing/2014/main" val="350844083"/>
                    </a:ext>
                  </a:extLst>
                </a:gridCol>
                <a:gridCol w="315491">
                  <a:extLst>
                    <a:ext uri="{9D8B030D-6E8A-4147-A177-3AD203B41FA5}">
                      <a16:colId xmlns:a16="http://schemas.microsoft.com/office/drawing/2014/main" val="3086405752"/>
                    </a:ext>
                  </a:extLst>
                </a:gridCol>
                <a:gridCol w="315491">
                  <a:extLst>
                    <a:ext uri="{9D8B030D-6E8A-4147-A177-3AD203B41FA5}">
                      <a16:colId xmlns:a16="http://schemas.microsoft.com/office/drawing/2014/main" val="4035867947"/>
                    </a:ext>
                  </a:extLst>
                </a:gridCol>
                <a:gridCol w="315491">
                  <a:extLst>
                    <a:ext uri="{9D8B030D-6E8A-4147-A177-3AD203B41FA5}">
                      <a16:colId xmlns:a16="http://schemas.microsoft.com/office/drawing/2014/main" val="2641978556"/>
                    </a:ext>
                  </a:extLst>
                </a:gridCol>
                <a:gridCol w="315491">
                  <a:extLst>
                    <a:ext uri="{9D8B030D-6E8A-4147-A177-3AD203B41FA5}">
                      <a16:colId xmlns:a16="http://schemas.microsoft.com/office/drawing/2014/main" val="2372878604"/>
                    </a:ext>
                  </a:extLst>
                </a:gridCol>
                <a:gridCol w="315491">
                  <a:extLst>
                    <a:ext uri="{9D8B030D-6E8A-4147-A177-3AD203B41FA5}">
                      <a16:colId xmlns:a16="http://schemas.microsoft.com/office/drawing/2014/main" val="1879679267"/>
                    </a:ext>
                  </a:extLst>
                </a:gridCol>
                <a:gridCol w="315491">
                  <a:extLst>
                    <a:ext uri="{9D8B030D-6E8A-4147-A177-3AD203B41FA5}">
                      <a16:colId xmlns:a16="http://schemas.microsoft.com/office/drawing/2014/main" val="693657661"/>
                    </a:ext>
                  </a:extLst>
                </a:gridCol>
                <a:gridCol w="315491">
                  <a:extLst>
                    <a:ext uri="{9D8B030D-6E8A-4147-A177-3AD203B41FA5}">
                      <a16:colId xmlns:a16="http://schemas.microsoft.com/office/drawing/2014/main" val="2044729378"/>
                    </a:ext>
                  </a:extLst>
                </a:gridCol>
                <a:gridCol w="315491">
                  <a:extLst>
                    <a:ext uri="{9D8B030D-6E8A-4147-A177-3AD203B41FA5}">
                      <a16:colId xmlns:a16="http://schemas.microsoft.com/office/drawing/2014/main" val="1538011039"/>
                    </a:ext>
                  </a:extLst>
                </a:gridCol>
                <a:gridCol w="315491">
                  <a:extLst>
                    <a:ext uri="{9D8B030D-6E8A-4147-A177-3AD203B41FA5}">
                      <a16:colId xmlns:a16="http://schemas.microsoft.com/office/drawing/2014/main" val="722525036"/>
                    </a:ext>
                  </a:extLst>
                </a:gridCol>
                <a:gridCol w="315491">
                  <a:extLst>
                    <a:ext uri="{9D8B030D-6E8A-4147-A177-3AD203B41FA5}">
                      <a16:colId xmlns:a16="http://schemas.microsoft.com/office/drawing/2014/main" val="4131778816"/>
                    </a:ext>
                  </a:extLst>
                </a:gridCol>
                <a:gridCol w="315491">
                  <a:extLst>
                    <a:ext uri="{9D8B030D-6E8A-4147-A177-3AD203B41FA5}">
                      <a16:colId xmlns:a16="http://schemas.microsoft.com/office/drawing/2014/main" val="3218778902"/>
                    </a:ext>
                  </a:extLst>
                </a:gridCol>
                <a:gridCol w="315491">
                  <a:extLst>
                    <a:ext uri="{9D8B030D-6E8A-4147-A177-3AD203B41FA5}">
                      <a16:colId xmlns:a16="http://schemas.microsoft.com/office/drawing/2014/main" val="4194644947"/>
                    </a:ext>
                  </a:extLst>
                </a:gridCol>
                <a:gridCol w="315491">
                  <a:extLst>
                    <a:ext uri="{9D8B030D-6E8A-4147-A177-3AD203B41FA5}">
                      <a16:colId xmlns:a16="http://schemas.microsoft.com/office/drawing/2014/main" val="3286070502"/>
                    </a:ext>
                  </a:extLst>
                </a:gridCol>
                <a:gridCol w="315491">
                  <a:extLst>
                    <a:ext uri="{9D8B030D-6E8A-4147-A177-3AD203B41FA5}">
                      <a16:colId xmlns:a16="http://schemas.microsoft.com/office/drawing/2014/main" val="2331844602"/>
                    </a:ext>
                  </a:extLst>
                </a:gridCol>
                <a:gridCol w="315491">
                  <a:extLst>
                    <a:ext uri="{9D8B030D-6E8A-4147-A177-3AD203B41FA5}">
                      <a16:colId xmlns:a16="http://schemas.microsoft.com/office/drawing/2014/main" val="3394791689"/>
                    </a:ext>
                  </a:extLst>
                </a:gridCol>
                <a:gridCol w="315491">
                  <a:extLst>
                    <a:ext uri="{9D8B030D-6E8A-4147-A177-3AD203B41FA5}">
                      <a16:colId xmlns:a16="http://schemas.microsoft.com/office/drawing/2014/main" val="2878913743"/>
                    </a:ext>
                  </a:extLst>
                </a:gridCol>
              </a:tblGrid>
              <a:tr h="216024">
                <a:tc rowSpan="3" gridSpan="2">
                  <a:txBody>
                    <a:bodyPr/>
                    <a:lstStyle/>
                    <a:p>
                      <a:pPr algn="ctr"/>
                      <a:r>
                        <a:rPr kumimoji="1" lang="ja-JP" altLang="en-US" sz="1100" dirty="0">
                          <a:solidFill>
                            <a:schemeClr val="bg1"/>
                          </a:solidFill>
                          <a:latin typeface="+mn-ea"/>
                          <a:ea typeface="+mn-ea"/>
                        </a:rPr>
                        <a:t>実施項目</a:t>
                      </a:r>
                      <a:endParaRPr kumimoji="1" lang="en-US" altLang="ja-JP" sz="1100" dirty="0">
                        <a:solidFill>
                          <a:schemeClr val="bg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hMerge="1">
                  <a:txBody>
                    <a:bodyPr/>
                    <a:lstStyle/>
                    <a:p>
                      <a:pPr algn="ctr"/>
                      <a:endParaRPr kumimoji="1" lang="en-US" altLang="ja-JP" sz="900" dirty="0">
                        <a:latin typeface="+mn-ea"/>
                        <a:ea typeface="+mn-ea"/>
                      </a:endParaRPr>
                    </a:p>
                  </a:txBody>
                  <a:tcPr marL="0" marR="0" marT="0" marB="0" anchor="ctr"/>
                </a:tc>
                <a:tc rowSpan="3">
                  <a:txBody>
                    <a:bodyPr/>
                    <a:lstStyle/>
                    <a:p>
                      <a:pPr algn="ctr"/>
                      <a:r>
                        <a:rPr kumimoji="1" lang="ja-JP" altLang="en-US" sz="1100" dirty="0">
                          <a:solidFill>
                            <a:schemeClr val="bg1"/>
                          </a:solidFill>
                          <a:latin typeface="+mn-ea"/>
                          <a:ea typeface="+mn-ea"/>
                        </a:rPr>
                        <a:t>達成条件</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a:txBody>
                    <a:bodyPr/>
                    <a:lstStyle/>
                    <a:p>
                      <a:pPr algn="ctr"/>
                      <a:r>
                        <a:rPr kumimoji="1" lang="ja-JP" altLang="en-US" sz="1100" dirty="0">
                          <a:solidFill>
                            <a:schemeClr val="bg1"/>
                          </a:solidFill>
                          <a:latin typeface="+mn-ea"/>
                          <a:ea typeface="+mn-ea"/>
                        </a:rPr>
                        <a:t>担当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gridSpan="12">
                  <a:txBody>
                    <a:bodyPr/>
                    <a:lstStyle/>
                    <a:p>
                      <a:pPr algn="ctr"/>
                      <a:r>
                        <a:rPr kumimoji="1" lang="en-US" altLang="ja-JP" sz="1100" dirty="0">
                          <a:solidFill>
                            <a:schemeClr val="bg1"/>
                          </a:solidFill>
                          <a:latin typeface="+mn-ea"/>
                          <a:ea typeface="+mn-ea"/>
                        </a:rPr>
                        <a:t>2025</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gridSpan="12">
                  <a:txBody>
                    <a:bodyPr/>
                    <a:lstStyle/>
                    <a:p>
                      <a:pPr algn="ctr"/>
                      <a:r>
                        <a:rPr kumimoji="1" lang="en-US" altLang="ja-JP" sz="1100" dirty="0">
                          <a:solidFill>
                            <a:schemeClr val="bg1"/>
                          </a:solidFill>
                          <a:latin typeface="+mn-ea"/>
                          <a:ea typeface="+mn-ea"/>
                        </a:rPr>
                        <a:t>2026</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0" marR="0" marT="0" marB="0" anchor="ctr"/>
                </a:tc>
                <a:extLst>
                  <a:ext uri="{0D108BD9-81ED-4DB2-BD59-A6C34878D82A}">
                    <a16:rowId xmlns:a16="http://schemas.microsoft.com/office/drawing/2014/main" val="1181656368"/>
                  </a:ext>
                </a:extLst>
              </a:tr>
              <a:tr h="246174">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10</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11</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12</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１月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２月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３月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755370808"/>
                  </a:ext>
                </a:extLst>
              </a:tr>
              <a:tr h="246174">
                <a:tc gridSpan="2" vMerge="1">
                  <a:txBody>
                    <a:bodyPr/>
                    <a:lstStyle/>
                    <a:p>
                      <a:pPr algn="ctr"/>
                      <a:endParaRPr kumimoji="1" lang="ja-JP" altLang="en-US" sz="900" dirty="0">
                        <a:latin typeface="+mn-ea"/>
                        <a:ea typeface="+mn-ea"/>
                      </a:endParaRPr>
                    </a:p>
                  </a:txBody>
                  <a:tcPr marL="0" marR="0" marT="0" marB="0" anchor="ctr"/>
                </a:tc>
                <a:tc hMerge="1"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9167530"/>
                  </a:ext>
                </a:extLst>
              </a:tr>
              <a:tr h="246174">
                <a:tc gridSpan="28">
                  <a:txBody>
                    <a:bodyPr/>
                    <a:lstStyle/>
                    <a:p>
                      <a:pPr algn="l"/>
                      <a:r>
                        <a:rPr kumimoji="1" lang="ja-JP" altLang="en-US" sz="1100" dirty="0">
                          <a:latin typeface="+mn-ea"/>
                          <a:ea typeface="+mn-ea"/>
                        </a:rPr>
                        <a:t>実施項目１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195162"/>
                  </a:ext>
                </a:extLst>
              </a:tr>
              <a:tr h="246174">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①実施計画作成</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a:t>
                      </a:r>
                      <a:r>
                        <a:rPr kumimoji="1" lang="ja-JP" altLang="en-US" sz="1100" dirty="0">
                          <a:latin typeface="+mn-ea"/>
                          <a:ea typeface="+mn-ea"/>
                        </a:rPr>
                        <a:t>との合意</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5423647"/>
                  </a:ext>
                </a:extLst>
              </a:tr>
              <a:tr h="246174">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XX</a:t>
                      </a:r>
                      <a:r>
                        <a:rPr kumimoji="1" lang="ja-JP" altLang="en-US" sz="1100" dirty="0">
                          <a:latin typeface="+mn-ea"/>
                          <a:ea typeface="+mn-ea"/>
                        </a:rPr>
                        <a:t>庁への初回協議</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a:t>
                      </a:r>
                      <a:r>
                        <a:rPr kumimoji="1" lang="ja-JP" altLang="en-US" sz="1100" dirty="0">
                          <a:latin typeface="+mn-ea"/>
                          <a:ea typeface="+mn-ea"/>
                        </a:rPr>
                        <a:t>課題の把握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2640728"/>
                  </a:ext>
                </a:extLst>
              </a:tr>
              <a:tr h="246174">
                <a:tc gridSpan="28">
                  <a:txBody>
                    <a:bodyPr/>
                    <a:lstStyle/>
                    <a:p>
                      <a:pPr algn="l"/>
                      <a:r>
                        <a:rPr kumimoji="1" lang="zh-TW" altLang="en-US" sz="1100" dirty="0">
                          <a:latin typeface="+mn-ea"/>
                          <a:ea typeface="+mn-ea"/>
                        </a:rPr>
                        <a:t>実施項目</a:t>
                      </a:r>
                      <a:r>
                        <a:rPr kumimoji="1" lang="ja-JP" altLang="en-US" sz="1100" dirty="0">
                          <a:latin typeface="+mn-ea"/>
                          <a:ea typeface="+mn-ea"/>
                        </a:rPr>
                        <a:t>２</a:t>
                      </a:r>
                      <a:r>
                        <a:rPr kumimoji="1" lang="zh-TW"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5536512"/>
                  </a:ext>
                </a:extLst>
              </a:tr>
              <a:tr h="246174">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706028"/>
                  </a:ext>
                </a:extLst>
              </a:tr>
              <a:tr h="246174">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7155785"/>
                  </a:ext>
                </a:extLst>
              </a:tr>
              <a:tr h="246174">
                <a:tc gridSpan="28">
                  <a:txBody>
                    <a:bodyPr/>
                    <a:lstStyle/>
                    <a:p>
                      <a:pPr algn="l"/>
                      <a:r>
                        <a:rPr kumimoji="1" lang="ja-JP" altLang="en-US" sz="1100" dirty="0">
                          <a:latin typeface="+mn-ea"/>
                          <a:ea typeface="+mn-ea"/>
                        </a:rPr>
                        <a:t>実施項目３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7150335"/>
                  </a:ext>
                </a:extLst>
              </a:tr>
              <a:tr h="246174">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9808717"/>
                  </a:ext>
                </a:extLst>
              </a:tr>
              <a:tr h="246174">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3150848478"/>
                  </a:ext>
                </a:extLst>
              </a:tr>
              <a:tr h="246174">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2456931"/>
                  </a:ext>
                </a:extLst>
              </a:tr>
              <a:tr h="246174">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1404581"/>
                  </a:ext>
                </a:extLst>
              </a:tr>
            </a:tbl>
          </a:graphicData>
        </a:graphic>
      </p:graphicFrame>
      <p:sp>
        <p:nvSpPr>
          <p:cNvPr id="8" name="テキスト ボックス 1">
            <a:extLst>
              <a:ext uri="{FF2B5EF4-FFF2-40B4-BE49-F238E27FC236}">
                <a16:creationId xmlns:a16="http://schemas.microsoft.com/office/drawing/2014/main" id="{EE83D720-2FB3-4314-B6B0-868F23EDCC67}"/>
              </a:ext>
            </a:extLst>
          </p:cNvPr>
          <p:cNvSpPr txBox="1">
            <a:spLocks noChangeArrowheads="1"/>
          </p:cNvSpPr>
          <p:nvPr/>
        </p:nvSpPr>
        <p:spPr bwMode="auto">
          <a:xfrm rot="1941648">
            <a:off x="10465918" y="1401681"/>
            <a:ext cx="1581278" cy="255087"/>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イメージ</a:t>
            </a:r>
          </a:p>
        </p:txBody>
      </p:sp>
    </p:spTree>
    <p:extLst>
      <p:ext uri="{BB962C8B-B14F-4D97-AF65-F5344CB8AC3E}">
        <p14:creationId xmlns:p14="http://schemas.microsoft.com/office/powerpoint/2010/main" val="3092596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639ED-AB73-AB75-7398-1FEBCAE27D98}"/>
            </a:ext>
          </a:extLst>
        </p:cNvPr>
        <p:cNvGrpSpPr/>
        <p:nvPr/>
      </p:nvGrpSpPr>
      <p:grpSpPr>
        <a:xfrm>
          <a:off x="0" y="0"/>
          <a:ext cx="0" cy="0"/>
          <a:chOff x="0" y="0"/>
          <a:chExt cx="0" cy="0"/>
        </a:xfrm>
      </p:grpSpPr>
      <p:graphicFrame>
        <p:nvGraphicFramePr>
          <p:cNvPr id="717" name="表 716">
            <a:extLst>
              <a:ext uri="{FF2B5EF4-FFF2-40B4-BE49-F238E27FC236}">
                <a16:creationId xmlns:a16="http://schemas.microsoft.com/office/drawing/2014/main" id="{9E85F5EF-7B56-2389-D100-1BF0BAE6993A}"/>
              </a:ext>
            </a:extLst>
          </p:cNvPr>
          <p:cNvGraphicFramePr>
            <a:graphicFrameLocks noGrp="1"/>
          </p:cNvGraphicFramePr>
          <p:nvPr>
            <p:extLst>
              <p:ext uri="{D42A27DB-BD31-4B8C-83A1-F6EECF244321}">
                <p14:modId xmlns:p14="http://schemas.microsoft.com/office/powerpoint/2010/main" val="556700039"/>
              </p:ext>
            </p:extLst>
          </p:nvPr>
        </p:nvGraphicFramePr>
        <p:xfrm>
          <a:off x="190493" y="1526740"/>
          <a:ext cx="11651287" cy="2297375"/>
        </p:xfrm>
        <a:graphic>
          <a:graphicData uri="http://schemas.openxmlformats.org/drawingml/2006/table">
            <a:tbl>
              <a:tblPr firstRow="1" bandRow="1">
                <a:tableStyleId>{5C22544A-7EE6-4342-B048-85BDC9FD1C3A}</a:tableStyleId>
              </a:tblPr>
              <a:tblGrid>
                <a:gridCol w="295765">
                  <a:extLst>
                    <a:ext uri="{9D8B030D-6E8A-4147-A177-3AD203B41FA5}">
                      <a16:colId xmlns:a16="http://schemas.microsoft.com/office/drawing/2014/main" val="3734387081"/>
                    </a:ext>
                  </a:extLst>
                </a:gridCol>
                <a:gridCol w="1743986">
                  <a:extLst>
                    <a:ext uri="{9D8B030D-6E8A-4147-A177-3AD203B41FA5}">
                      <a16:colId xmlns:a16="http://schemas.microsoft.com/office/drawing/2014/main" val="3324504143"/>
                    </a:ext>
                  </a:extLst>
                </a:gridCol>
                <a:gridCol w="1019876">
                  <a:extLst>
                    <a:ext uri="{9D8B030D-6E8A-4147-A177-3AD203B41FA5}">
                      <a16:colId xmlns:a16="http://schemas.microsoft.com/office/drawing/2014/main" val="1324292905"/>
                    </a:ext>
                  </a:extLst>
                </a:gridCol>
                <a:gridCol w="1019876">
                  <a:extLst>
                    <a:ext uri="{9D8B030D-6E8A-4147-A177-3AD203B41FA5}">
                      <a16:colId xmlns:a16="http://schemas.microsoft.com/office/drawing/2014/main" val="4042213828"/>
                    </a:ext>
                  </a:extLst>
                </a:gridCol>
                <a:gridCol w="315491">
                  <a:extLst>
                    <a:ext uri="{9D8B030D-6E8A-4147-A177-3AD203B41FA5}">
                      <a16:colId xmlns:a16="http://schemas.microsoft.com/office/drawing/2014/main" val="2282066336"/>
                    </a:ext>
                  </a:extLst>
                </a:gridCol>
                <a:gridCol w="315491">
                  <a:extLst>
                    <a:ext uri="{9D8B030D-6E8A-4147-A177-3AD203B41FA5}">
                      <a16:colId xmlns:a16="http://schemas.microsoft.com/office/drawing/2014/main" val="2669757281"/>
                    </a:ext>
                  </a:extLst>
                </a:gridCol>
                <a:gridCol w="315491">
                  <a:extLst>
                    <a:ext uri="{9D8B030D-6E8A-4147-A177-3AD203B41FA5}">
                      <a16:colId xmlns:a16="http://schemas.microsoft.com/office/drawing/2014/main" val="729003714"/>
                    </a:ext>
                  </a:extLst>
                </a:gridCol>
                <a:gridCol w="315491">
                  <a:extLst>
                    <a:ext uri="{9D8B030D-6E8A-4147-A177-3AD203B41FA5}">
                      <a16:colId xmlns:a16="http://schemas.microsoft.com/office/drawing/2014/main" val="1309520835"/>
                    </a:ext>
                  </a:extLst>
                </a:gridCol>
                <a:gridCol w="315491">
                  <a:extLst>
                    <a:ext uri="{9D8B030D-6E8A-4147-A177-3AD203B41FA5}">
                      <a16:colId xmlns:a16="http://schemas.microsoft.com/office/drawing/2014/main" val="198172335"/>
                    </a:ext>
                  </a:extLst>
                </a:gridCol>
                <a:gridCol w="315491">
                  <a:extLst>
                    <a:ext uri="{9D8B030D-6E8A-4147-A177-3AD203B41FA5}">
                      <a16:colId xmlns:a16="http://schemas.microsoft.com/office/drawing/2014/main" val="3096590166"/>
                    </a:ext>
                  </a:extLst>
                </a:gridCol>
                <a:gridCol w="315491">
                  <a:extLst>
                    <a:ext uri="{9D8B030D-6E8A-4147-A177-3AD203B41FA5}">
                      <a16:colId xmlns:a16="http://schemas.microsoft.com/office/drawing/2014/main" val="2352249760"/>
                    </a:ext>
                  </a:extLst>
                </a:gridCol>
                <a:gridCol w="315491">
                  <a:extLst>
                    <a:ext uri="{9D8B030D-6E8A-4147-A177-3AD203B41FA5}">
                      <a16:colId xmlns:a16="http://schemas.microsoft.com/office/drawing/2014/main" val="350844083"/>
                    </a:ext>
                  </a:extLst>
                </a:gridCol>
                <a:gridCol w="315491">
                  <a:extLst>
                    <a:ext uri="{9D8B030D-6E8A-4147-A177-3AD203B41FA5}">
                      <a16:colId xmlns:a16="http://schemas.microsoft.com/office/drawing/2014/main" val="3086405752"/>
                    </a:ext>
                  </a:extLst>
                </a:gridCol>
                <a:gridCol w="315491">
                  <a:extLst>
                    <a:ext uri="{9D8B030D-6E8A-4147-A177-3AD203B41FA5}">
                      <a16:colId xmlns:a16="http://schemas.microsoft.com/office/drawing/2014/main" val="4035867947"/>
                    </a:ext>
                  </a:extLst>
                </a:gridCol>
                <a:gridCol w="315491">
                  <a:extLst>
                    <a:ext uri="{9D8B030D-6E8A-4147-A177-3AD203B41FA5}">
                      <a16:colId xmlns:a16="http://schemas.microsoft.com/office/drawing/2014/main" val="2641978556"/>
                    </a:ext>
                  </a:extLst>
                </a:gridCol>
                <a:gridCol w="315491">
                  <a:extLst>
                    <a:ext uri="{9D8B030D-6E8A-4147-A177-3AD203B41FA5}">
                      <a16:colId xmlns:a16="http://schemas.microsoft.com/office/drawing/2014/main" val="2372878604"/>
                    </a:ext>
                  </a:extLst>
                </a:gridCol>
                <a:gridCol w="315491">
                  <a:extLst>
                    <a:ext uri="{9D8B030D-6E8A-4147-A177-3AD203B41FA5}">
                      <a16:colId xmlns:a16="http://schemas.microsoft.com/office/drawing/2014/main" val="1879679267"/>
                    </a:ext>
                  </a:extLst>
                </a:gridCol>
                <a:gridCol w="315491">
                  <a:extLst>
                    <a:ext uri="{9D8B030D-6E8A-4147-A177-3AD203B41FA5}">
                      <a16:colId xmlns:a16="http://schemas.microsoft.com/office/drawing/2014/main" val="693657661"/>
                    </a:ext>
                  </a:extLst>
                </a:gridCol>
                <a:gridCol w="315491">
                  <a:extLst>
                    <a:ext uri="{9D8B030D-6E8A-4147-A177-3AD203B41FA5}">
                      <a16:colId xmlns:a16="http://schemas.microsoft.com/office/drawing/2014/main" val="2044729378"/>
                    </a:ext>
                  </a:extLst>
                </a:gridCol>
                <a:gridCol w="315491">
                  <a:extLst>
                    <a:ext uri="{9D8B030D-6E8A-4147-A177-3AD203B41FA5}">
                      <a16:colId xmlns:a16="http://schemas.microsoft.com/office/drawing/2014/main" val="1538011039"/>
                    </a:ext>
                  </a:extLst>
                </a:gridCol>
                <a:gridCol w="315491">
                  <a:extLst>
                    <a:ext uri="{9D8B030D-6E8A-4147-A177-3AD203B41FA5}">
                      <a16:colId xmlns:a16="http://schemas.microsoft.com/office/drawing/2014/main" val="722525036"/>
                    </a:ext>
                  </a:extLst>
                </a:gridCol>
                <a:gridCol w="315491">
                  <a:extLst>
                    <a:ext uri="{9D8B030D-6E8A-4147-A177-3AD203B41FA5}">
                      <a16:colId xmlns:a16="http://schemas.microsoft.com/office/drawing/2014/main" val="4131778816"/>
                    </a:ext>
                  </a:extLst>
                </a:gridCol>
                <a:gridCol w="315491">
                  <a:extLst>
                    <a:ext uri="{9D8B030D-6E8A-4147-A177-3AD203B41FA5}">
                      <a16:colId xmlns:a16="http://schemas.microsoft.com/office/drawing/2014/main" val="3218778902"/>
                    </a:ext>
                  </a:extLst>
                </a:gridCol>
                <a:gridCol w="315491">
                  <a:extLst>
                    <a:ext uri="{9D8B030D-6E8A-4147-A177-3AD203B41FA5}">
                      <a16:colId xmlns:a16="http://schemas.microsoft.com/office/drawing/2014/main" val="4194644947"/>
                    </a:ext>
                  </a:extLst>
                </a:gridCol>
                <a:gridCol w="315491">
                  <a:extLst>
                    <a:ext uri="{9D8B030D-6E8A-4147-A177-3AD203B41FA5}">
                      <a16:colId xmlns:a16="http://schemas.microsoft.com/office/drawing/2014/main" val="3286070502"/>
                    </a:ext>
                  </a:extLst>
                </a:gridCol>
                <a:gridCol w="315491">
                  <a:extLst>
                    <a:ext uri="{9D8B030D-6E8A-4147-A177-3AD203B41FA5}">
                      <a16:colId xmlns:a16="http://schemas.microsoft.com/office/drawing/2014/main" val="2331844602"/>
                    </a:ext>
                  </a:extLst>
                </a:gridCol>
                <a:gridCol w="315491">
                  <a:extLst>
                    <a:ext uri="{9D8B030D-6E8A-4147-A177-3AD203B41FA5}">
                      <a16:colId xmlns:a16="http://schemas.microsoft.com/office/drawing/2014/main" val="3394791689"/>
                    </a:ext>
                  </a:extLst>
                </a:gridCol>
                <a:gridCol w="315491">
                  <a:extLst>
                    <a:ext uri="{9D8B030D-6E8A-4147-A177-3AD203B41FA5}">
                      <a16:colId xmlns:a16="http://schemas.microsoft.com/office/drawing/2014/main" val="2878913743"/>
                    </a:ext>
                  </a:extLst>
                </a:gridCol>
              </a:tblGrid>
              <a:tr h="169733">
                <a:tc rowSpan="3" gridSpan="2">
                  <a:txBody>
                    <a:bodyPr/>
                    <a:lstStyle/>
                    <a:p>
                      <a:pPr algn="ctr"/>
                      <a:r>
                        <a:rPr kumimoji="1" lang="ja-JP" altLang="en-US" sz="1100" dirty="0">
                          <a:solidFill>
                            <a:schemeClr val="bg1"/>
                          </a:solidFill>
                          <a:latin typeface="+mn-ea"/>
                          <a:ea typeface="+mn-ea"/>
                        </a:rPr>
                        <a:t>実施項目</a:t>
                      </a:r>
                      <a:endParaRPr kumimoji="1" lang="en-US" altLang="ja-JP" sz="1100" dirty="0">
                        <a:solidFill>
                          <a:schemeClr val="bg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hMerge="1">
                  <a:txBody>
                    <a:bodyPr/>
                    <a:lstStyle/>
                    <a:p>
                      <a:pPr algn="ctr"/>
                      <a:endParaRPr kumimoji="1" lang="en-US" altLang="ja-JP" sz="900" dirty="0">
                        <a:latin typeface="+mn-ea"/>
                        <a:ea typeface="+mn-ea"/>
                      </a:endParaRPr>
                    </a:p>
                  </a:txBody>
                  <a:tcPr marL="0" marR="0" marT="0" marB="0" anchor="ctr"/>
                </a:tc>
                <a:tc rowSpan="3">
                  <a:txBody>
                    <a:bodyPr/>
                    <a:lstStyle/>
                    <a:p>
                      <a:pPr algn="ctr"/>
                      <a:r>
                        <a:rPr kumimoji="1" lang="ja-JP" altLang="en-US" sz="1100" dirty="0">
                          <a:solidFill>
                            <a:schemeClr val="bg1"/>
                          </a:solidFill>
                          <a:latin typeface="+mn-ea"/>
                          <a:ea typeface="+mn-ea"/>
                        </a:rPr>
                        <a:t>達成条件</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a:txBody>
                    <a:bodyPr/>
                    <a:lstStyle/>
                    <a:p>
                      <a:pPr algn="ctr"/>
                      <a:r>
                        <a:rPr kumimoji="1" lang="ja-JP" altLang="en-US" sz="1100" dirty="0">
                          <a:solidFill>
                            <a:schemeClr val="bg1"/>
                          </a:solidFill>
                          <a:latin typeface="+mn-ea"/>
                          <a:ea typeface="+mn-ea"/>
                        </a:rPr>
                        <a:t>担当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gridSpan="24">
                  <a:txBody>
                    <a:bodyPr/>
                    <a:lstStyle/>
                    <a:p>
                      <a:pPr algn="ctr"/>
                      <a:r>
                        <a:rPr kumimoji="1" lang="en-US" altLang="ja-JP" sz="1100" dirty="0">
                          <a:solidFill>
                            <a:schemeClr val="bg1"/>
                          </a:solidFill>
                          <a:latin typeface="+mn-ea"/>
                          <a:ea typeface="+mn-ea"/>
                        </a:rPr>
                        <a:t>2026</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0" marR="0" marT="0" marB="0" anchor="ctr"/>
                </a:tc>
                <a:extLst>
                  <a:ext uri="{0D108BD9-81ED-4DB2-BD59-A6C34878D82A}">
                    <a16:rowId xmlns:a16="http://schemas.microsoft.com/office/drawing/2014/main" val="1181656368"/>
                  </a:ext>
                </a:extLst>
              </a:tr>
              <a:tr h="193422">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4</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5</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6</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7</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8</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9</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755370808"/>
                  </a:ext>
                </a:extLst>
              </a:tr>
              <a:tr h="193422">
                <a:tc gridSpan="2" vMerge="1">
                  <a:txBody>
                    <a:bodyPr/>
                    <a:lstStyle/>
                    <a:p>
                      <a:pPr algn="ctr"/>
                      <a:endParaRPr kumimoji="1" lang="ja-JP" altLang="en-US" sz="900" dirty="0">
                        <a:latin typeface="+mn-ea"/>
                        <a:ea typeface="+mn-ea"/>
                      </a:endParaRPr>
                    </a:p>
                  </a:txBody>
                  <a:tcPr marL="0" marR="0" marT="0" marB="0" anchor="ctr"/>
                </a:tc>
                <a:tc hMerge="1"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9167530"/>
                  </a:ext>
                </a:extLst>
              </a:tr>
              <a:tr h="193422">
                <a:tc gridSpan="28">
                  <a:txBody>
                    <a:bodyPr/>
                    <a:lstStyle/>
                    <a:p>
                      <a:pPr algn="l"/>
                      <a:r>
                        <a:rPr kumimoji="1" lang="ja-JP" altLang="en-US" sz="1100" dirty="0">
                          <a:latin typeface="+mn-ea"/>
                          <a:ea typeface="+mn-ea"/>
                        </a:rPr>
                        <a:t>実施項目１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195162"/>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①実施計画作成</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a:t>
                      </a:r>
                      <a:r>
                        <a:rPr kumimoji="1" lang="ja-JP" altLang="en-US" sz="1100" dirty="0">
                          <a:latin typeface="+mn-ea"/>
                          <a:ea typeface="+mn-ea"/>
                        </a:rPr>
                        <a:t>との合意</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5423647"/>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XX</a:t>
                      </a:r>
                      <a:r>
                        <a:rPr kumimoji="1" lang="ja-JP" altLang="en-US" sz="1100" dirty="0">
                          <a:latin typeface="+mn-ea"/>
                          <a:ea typeface="+mn-ea"/>
                        </a:rPr>
                        <a:t>庁への初回協議</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a:t>
                      </a:r>
                      <a:r>
                        <a:rPr kumimoji="1" lang="ja-JP" altLang="en-US" sz="1100" dirty="0">
                          <a:latin typeface="+mn-ea"/>
                          <a:ea typeface="+mn-ea"/>
                        </a:rPr>
                        <a:t>課題の把握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2640728"/>
                  </a:ext>
                </a:extLst>
              </a:tr>
              <a:tr h="193422">
                <a:tc gridSpan="28">
                  <a:txBody>
                    <a:bodyPr/>
                    <a:lstStyle/>
                    <a:p>
                      <a:pPr algn="l"/>
                      <a:r>
                        <a:rPr kumimoji="1" lang="zh-TW" altLang="en-US" sz="1100" dirty="0">
                          <a:latin typeface="+mn-ea"/>
                          <a:ea typeface="+mn-ea"/>
                        </a:rPr>
                        <a:t>実施項目</a:t>
                      </a:r>
                      <a:r>
                        <a:rPr kumimoji="1" lang="ja-JP" altLang="en-US" sz="1100" dirty="0">
                          <a:latin typeface="+mn-ea"/>
                          <a:ea typeface="+mn-ea"/>
                        </a:rPr>
                        <a:t>２</a:t>
                      </a:r>
                      <a:r>
                        <a:rPr kumimoji="1" lang="zh-TW"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5536512"/>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706028"/>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7155785"/>
                  </a:ext>
                </a:extLst>
              </a:tr>
              <a:tr h="193422">
                <a:tc gridSpan="28">
                  <a:txBody>
                    <a:bodyPr/>
                    <a:lstStyle/>
                    <a:p>
                      <a:pPr algn="l"/>
                      <a:r>
                        <a:rPr kumimoji="1" lang="ja-JP" altLang="en-US" sz="1100" dirty="0">
                          <a:latin typeface="+mn-ea"/>
                          <a:ea typeface="+mn-ea"/>
                        </a:rPr>
                        <a:t>実施項目３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7150335"/>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9808717"/>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3150848478"/>
                  </a:ext>
                </a:extLst>
              </a:tr>
            </a:tbl>
          </a:graphicData>
        </a:graphic>
      </p:graphicFrame>
      <p:sp>
        <p:nvSpPr>
          <p:cNvPr id="2" name="タイトル 1">
            <a:extLst>
              <a:ext uri="{FF2B5EF4-FFF2-40B4-BE49-F238E27FC236}">
                <a16:creationId xmlns:a16="http://schemas.microsoft.com/office/drawing/2014/main" id="{0EBD3777-CE59-DA44-ED54-827053D8AB4D}"/>
              </a:ext>
            </a:extLst>
          </p:cNvPr>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５－１　実施スケジュール</a:t>
            </a:r>
            <a:r>
              <a:rPr lang="en-US" altLang="ja-JP" dirty="0"/>
              <a:t>】</a:t>
            </a:r>
            <a:endParaRPr kumimoji="1" lang="ja-JP" altLang="en-US" dirty="0"/>
          </a:p>
        </p:txBody>
      </p:sp>
      <p:sp>
        <p:nvSpPr>
          <p:cNvPr id="9" name="テキスト プレースホルダー 2">
            <a:extLst>
              <a:ext uri="{FF2B5EF4-FFF2-40B4-BE49-F238E27FC236}">
                <a16:creationId xmlns:a16="http://schemas.microsoft.com/office/drawing/2014/main" id="{9EC307D5-3A17-0A77-FE27-A8A663476F8D}"/>
              </a:ext>
            </a:extLst>
          </p:cNvPr>
          <p:cNvSpPr txBox="1">
            <a:spLocks/>
          </p:cNvSpPr>
          <p:nvPr/>
        </p:nvSpPr>
        <p:spPr>
          <a:xfrm>
            <a:off x="317157" y="1090930"/>
            <a:ext cx="12027243" cy="421740"/>
          </a:xfrm>
          <a:prstGeom prst="rect">
            <a:avLst/>
          </a:prstGeom>
          <a:ln>
            <a:noFill/>
          </a:ln>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ja-JP" altLang="en-US" sz="2000" b="0" i="0" u="none" strike="noStrike" kern="1200" cap="none" spc="0" normalizeH="0" baseline="0" noProof="0" dirty="0">
              <a:ln>
                <a:noFill/>
              </a:ln>
              <a:solidFill>
                <a:srgbClr val="070F26"/>
              </a:solidFill>
              <a:effectLst/>
              <a:uLnTx/>
              <a:uFillTx/>
              <a:latin typeface="Meiryo UI" panose="020B0604030504040204" pitchFamily="50" charset="-128"/>
              <a:ea typeface="Meiryo UI" panose="020B0604030504040204" pitchFamily="50" charset="-128"/>
              <a:cs typeface="Arial"/>
            </a:endParaRPr>
          </a:p>
        </p:txBody>
      </p:sp>
      <p:sp>
        <p:nvSpPr>
          <p:cNvPr id="8" name="テキスト ボックス 1">
            <a:extLst>
              <a:ext uri="{FF2B5EF4-FFF2-40B4-BE49-F238E27FC236}">
                <a16:creationId xmlns:a16="http://schemas.microsoft.com/office/drawing/2014/main" id="{AEBF8D34-7747-32B3-52D7-61DFEE5FA2E8}"/>
              </a:ext>
            </a:extLst>
          </p:cNvPr>
          <p:cNvSpPr txBox="1">
            <a:spLocks noChangeArrowheads="1"/>
          </p:cNvSpPr>
          <p:nvPr/>
        </p:nvSpPr>
        <p:spPr bwMode="auto">
          <a:xfrm rot="1941648">
            <a:off x="10677951" y="1399197"/>
            <a:ext cx="1581278" cy="255087"/>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イメージ</a:t>
            </a:r>
          </a:p>
        </p:txBody>
      </p:sp>
      <p:sp>
        <p:nvSpPr>
          <p:cNvPr id="7" name="テキスト プレースホルダー 2">
            <a:extLst>
              <a:ext uri="{FF2B5EF4-FFF2-40B4-BE49-F238E27FC236}">
                <a16:creationId xmlns:a16="http://schemas.microsoft.com/office/drawing/2014/main" id="{95B9FAF2-2475-B1A8-6A77-BD6C37AA656D}"/>
              </a:ext>
            </a:extLst>
          </p:cNvPr>
          <p:cNvSpPr txBox="1">
            <a:spLocks/>
          </p:cNvSpPr>
          <p:nvPr/>
        </p:nvSpPr>
        <p:spPr>
          <a:xfrm>
            <a:off x="164757" y="1105000"/>
            <a:ext cx="1147750" cy="307777"/>
          </a:xfrm>
          <a:prstGeom prst="rect">
            <a:avLst/>
          </a:prstGeom>
          <a:solidFill>
            <a:schemeClr val="tx1">
              <a:lumMod val="75000"/>
              <a:lumOff val="25000"/>
            </a:schemeClr>
          </a:solidFill>
          <a:ln>
            <a:noFill/>
          </a:ln>
        </p:spPr>
        <p:txBody>
          <a:bodyPr vert="horz" wrap="none" lIns="0" tIns="0" rIns="0" bIns="0" rtlCol="0">
            <a:sp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r>
              <a:rPr lang="en-US" altLang="ja-JP" dirty="0">
                <a:solidFill>
                  <a:schemeClr val="bg1"/>
                </a:solidFill>
              </a:rPr>
              <a:t>2026</a:t>
            </a:r>
            <a:r>
              <a:rPr lang="ja-JP" altLang="en-US" dirty="0">
                <a:solidFill>
                  <a:schemeClr val="bg1"/>
                </a:solidFill>
              </a:rPr>
              <a:t>年度</a:t>
            </a:r>
          </a:p>
        </p:txBody>
      </p:sp>
      <p:graphicFrame>
        <p:nvGraphicFramePr>
          <p:cNvPr id="718" name="表 717">
            <a:extLst>
              <a:ext uri="{FF2B5EF4-FFF2-40B4-BE49-F238E27FC236}">
                <a16:creationId xmlns:a16="http://schemas.microsoft.com/office/drawing/2014/main" id="{BF6F8884-68D1-8DAC-32A5-8787B9F927DA}"/>
              </a:ext>
            </a:extLst>
          </p:cNvPr>
          <p:cNvGraphicFramePr>
            <a:graphicFrameLocks noGrp="1"/>
          </p:cNvGraphicFramePr>
          <p:nvPr>
            <p:extLst>
              <p:ext uri="{D42A27DB-BD31-4B8C-83A1-F6EECF244321}">
                <p14:modId xmlns:p14="http://schemas.microsoft.com/office/powerpoint/2010/main" val="1566183445"/>
              </p:ext>
            </p:extLst>
          </p:nvPr>
        </p:nvGraphicFramePr>
        <p:xfrm>
          <a:off x="176677" y="4058927"/>
          <a:ext cx="11651287" cy="2612745"/>
        </p:xfrm>
        <a:graphic>
          <a:graphicData uri="http://schemas.openxmlformats.org/drawingml/2006/table">
            <a:tbl>
              <a:tblPr firstRow="1" bandRow="1">
                <a:tableStyleId>{5C22544A-7EE6-4342-B048-85BDC9FD1C3A}</a:tableStyleId>
              </a:tblPr>
              <a:tblGrid>
                <a:gridCol w="295765">
                  <a:extLst>
                    <a:ext uri="{9D8B030D-6E8A-4147-A177-3AD203B41FA5}">
                      <a16:colId xmlns:a16="http://schemas.microsoft.com/office/drawing/2014/main" val="3734387081"/>
                    </a:ext>
                  </a:extLst>
                </a:gridCol>
                <a:gridCol w="1743986">
                  <a:extLst>
                    <a:ext uri="{9D8B030D-6E8A-4147-A177-3AD203B41FA5}">
                      <a16:colId xmlns:a16="http://schemas.microsoft.com/office/drawing/2014/main" val="3324504143"/>
                    </a:ext>
                  </a:extLst>
                </a:gridCol>
                <a:gridCol w="1019876">
                  <a:extLst>
                    <a:ext uri="{9D8B030D-6E8A-4147-A177-3AD203B41FA5}">
                      <a16:colId xmlns:a16="http://schemas.microsoft.com/office/drawing/2014/main" val="1324292905"/>
                    </a:ext>
                  </a:extLst>
                </a:gridCol>
                <a:gridCol w="1019876">
                  <a:extLst>
                    <a:ext uri="{9D8B030D-6E8A-4147-A177-3AD203B41FA5}">
                      <a16:colId xmlns:a16="http://schemas.microsoft.com/office/drawing/2014/main" val="4042213828"/>
                    </a:ext>
                  </a:extLst>
                </a:gridCol>
                <a:gridCol w="315491">
                  <a:extLst>
                    <a:ext uri="{9D8B030D-6E8A-4147-A177-3AD203B41FA5}">
                      <a16:colId xmlns:a16="http://schemas.microsoft.com/office/drawing/2014/main" val="2282066336"/>
                    </a:ext>
                  </a:extLst>
                </a:gridCol>
                <a:gridCol w="315491">
                  <a:extLst>
                    <a:ext uri="{9D8B030D-6E8A-4147-A177-3AD203B41FA5}">
                      <a16:colId xmlns:a16="http://schemas.microsoft.com/office/drawing/2014/main" val="2669757281"/>
                    </a:ext>
                  </a:extLst>
                </a:gridCol>
                <a:gridCol w="315491">
                  <a:extLst>
                    <a:ext uri="{9D8B030D-6E8A-4147-A177-3AD203B41FA5}">
                      <a16:colId xmlns:a16="http://schemas.microsoft.com/office/drawing/2014/main" val="729003714"/>
                    </a:ext>
                  </a:extLst>
                </a:gridCol>
                <a:gridCol w="315491">
                  <a:extLst>
                    <a:ext uri="{9D8B030D-6E8A-4147-A177-3AD203B41FA5}">
                      <a16:colId xmlns:a16="http://schemas.microsoft.com/office/drawing/2014/main" val="1309520835"/>
                    </a:ext>
                  </a:extLst>
                </a:gridCol>
                <a:gridCol w="315491">
                  <a:extLst>
                    <a:ext uri="{9D8B030D-6E8A-4147-A177-3AD203B41FA5}">
                      <a16:colId xmlns:a16="http://schemas.microsoft.com/office/drawing/2014/main" val="198172335"/>
                    </a:ext>
                  </a:extLst>
                </a:gridCol>
                <a:gridCol w="315491">
                  <a:extLst>
                    <a:ext uri="{9D8B030D-6E8A-4147-A177-3AD203B41FA5}">
                      <a16:colId xmlns:a16="http://schemas.microsoft.com/office/drawing/2014/main" val="3096590166"/>
                    </a:ext>
                  </a:extLst>
                </a:gridCol>
                <a:gridCol w="315491">
                  <a:extLst>
                    <a:ext uri="{9D8B030D-6E8A-4147-A177-3AD203B41FA5}">
                      <a16:colId xmlns:a16="http://schemas.microsoft.com/office/drawing/2014/main" val="2352249760"/>
                    </a:ext>
                  </a:extLst>
                </a:gridCol>
                <a:gridCol w="315491">
                  <a:extLst>
                    <a:ext uri="{9D8B030D-6E8A-4147-A177-3AD203B41FA5}">
                      <a16:colId xmlns:a16="http://schemas.microsoft.com/office/drawing/2014/main" val="350844083"/>
                    </a:ext>
                  </a:extLst>
                </a:gridCol>
                <a:gridCol w="315491">
                  <a:extLst>
                    <a:ext uri="{9D8B030D-6E8A-4147-A177-3AD203B41FA5}">
                      <a16:colId xmlns:a16="http://schemas.microsoft.com/office/drawing/2014/main" val="3086405752"/>
                    </a:ext>
                  </a:extLst>
                </a:gridCol>
                <a:gridCol w="315491">
                  <a:extLst>
                    <a:ext uri="{9D8B030D-6E8A-4147-A177-3AD203B41FA5}">
                      <a16:colId xmlns:a16="http://schemas.microsoft.com/office/drawing/2014/main" val="4035867947"/>
                    </a:ext>
                  </a:extLst>
                </a:gridCol>
                <a:gridCol w="315491">
                  <a:extLst>
                    <a:ext uri="{9D8B030D-6E8A-4147-A177-3AD203B41FA5}">
                      <a16:colId xmlns:a16="http://schemas.microsoft.com/office/drawing/2014/main" val="2641978556"/>
                    </a:ext>
                  </a:extLst>
                </a:gridCol>
                <a:gridCol w="315491">
                  <a:extLst>
                    <a:ext uri="{9D8B030D-6E8A-4147-A177-3AD203B41FA5}">
                      <a16:colId xmlns:a16="http://schemas.microsoft.com/office/drawing/2014/main" val="2372878604"/>
                    </a:ext>
                  </a:extLst>
                </a:gridCol>
                <a:gridCol w="315491">
                  <a:extLst>
                    <a:ext uri="{9D8B030D-6E8A-4147-A177-3AD203B41FA5}">
                      <a16:colId xmlns:a16="http://schemas.microsoft.com/office/drawing/2014/main" val="1879679267"/>
                    </a:ext>
                  </a:extLst>
                </a:gridCol>
                <a:gridCol w="315491">
                  <a:extLst>
                    <a:ext uri="{9D8B030D-6E8A-4147-A177-3AD203B41FA5}">
                      <a16:colId xmlns:a16="http://schemas.microsoft.com/office/drawing/2014/main" val="693657661"/>
                    </a:ext>
                  </a:extLst>
                </a:gridCol>
                <a:gridCol w="315491">
                  <a:extLst>
                    <a:ext uri="{9D8B030D-6E8A-4147-A177-3AD203B41FA5}">
                      <a16:colId xmlns:a16="http://schemas.microsoft.com/office/drawing/2014/main" val="2044729378"/>
                    </a:ext>
                  </a:extLst>
                </a:gridCol>
                <a:gridCol w="315491">
                  <a:extLst>
                    <a:ext uri="{9D8B030D-6E8A-4147-A177-3AD203B41FA5}">
                      <a16:colId xmlns:a16="http://schemas.microsoft.com/office/drawing/2014/main" val="1538011039"/>
                    </a:ext>
                  </a:extLst>
                </a:gridCol>
                <a:gridCol w="315491">
                  <a:extLst>
                    <a:ext uri="{9D8B030D-6E8A-4147-A177-3AD203B41FA5}">
                      <a16:colId xmlns:a16="http://schemas.microsoft.com/office/drawing/2014/main" val="722525036"/>
                    </a:ext>
                  </a:extLst>
                </a:gridCol>
                <a:gridCol w="315491">
                  <a:extLst>
                    <a:ext uri="{9D8B030D-6E8A-4147-A177-3AD203B41FA5}">
                      <a16:colId xmlns:a16="http://schemas.microsoft.com/office/drawing/2014/main" val="4131778816"/>
                    </a:ext>
                  </a:extLst>
                </a:gridCol>
                <a:gridCol w="315491">
                  <a:extLst>
                    <a:ext uri="{9D8B030D-6E8A-4147-A177-3AD203B41FA5}">
                      <a16:colId xmlns:a16="http://schemas.microsoft.com/office/drawing/2014/main" val="3218778902"/>
                    </a:ext>
                  </a:extLst>
                </a:gridCol>
                <a:gridCol w="315491">
                  <a:extLst>
                    <a:ext uri="{9D8B030D-6E8A-4147-A177-3AD203B41FA5}">
                      <a16:colId xmlns:a16="http://schemas.microsoft.com/office/drawing/2014/main" val="4194644947"/>
                    </a:ext>
                  </a:extLst>
                </a:gridCol>
                <a:gridCol w="315491">
                  <a:extLst>
                    <a:ext uri="{9D8B030D-6E8A-4147-A177-3AD203B41FA5}">
                      <a16:colId xmlns:a16="http://schemas.microsoft.com/office/drawing/2014/main" val="3286070502"/>
                    </a:ext>
                  </a:extLst>
                </a:gridCol>
                <a:gridCol w="315491">
                  <a:extLst>
                    <a:ext uri="{9D8B030D-6E8A-4147-A177-3AD203B41FA5}">
                      <a16:colId xmlns:a16="http://schemas.microsoft.com/office/drawing/2014/main" val="2331844602"/>
                    </a:ext>
                  </a:extLst>
                </a:gridCol>
                <a:gridCol w="315491">
                  <a:extLst>
                    <a:ext uri="{9D8B030D-6E8A-4147-A177-3AD203B41FA5}">
                      <a16:colId xmlns:a16="http://schemas.microsoft.com/office/drawing/2014/main" val="3394791689"/>
                    </a:ext>
                  </a:extLst>
                </a:gridCol>
                <a:gridCol w="315491">
                  <a:extLst>
                    <a:ext uri="{9D8B030D-6E8A-4147-A177-3AD203B41FA5}">
                      <a16:colId xmlns:a16="http://schemas.microsoft.com/office/drawing/2014/main" val="2878913743"/>
                    </a:ext>
                  </a:extLst>
                </a:gridCol>
              </a:tblGrid>
              <a:tr h="165050">
                <a:tc rowSpan="3" gridSpan="2">
                  <a:txBody>
                    <a:bodyPr/>
                    <a:lstStyle/>
                    <a:p>
                      <a:pPr algn="ctr"/>
                      <a:r>
                        <a:rPr kumimoji="1" lang="ja-JP" altLang="en-US" sz="1100" dirty="0">
                          <a:solidFill>
                            <a:schemeClr val="bg1"/>
                          </a:solidFill>
                          <a:latin typeface="+mn-ea"/>
                          <a:ea typeface="+mn-ea"/>
                        </a:rPr>
                        <a:t>実施項目</a:t>
                      </a:r>
                      <a:endParaRPr kumimoji="1" lang="en-US" altLang="ja-JP" sz="1100" dirty="0">
                        <a:solidFill>
                          <a:schemeClr val="bg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hMerge="1">
                  <a:txBody>
                    <a:bodyPr/>
                    <a:lstStyle/>
                    <a:p>
                      <a:pPr algn="ctr"/>
                      <a:endParaRPr kumimoji="1" lang="en-US" altLang="ja-JP" sz="900" dirty="0">
                        <a:latin typeface="+mn-ea"/>
                        <a:ea typeface="+mn-ea"/>
                      </a:endParaRPr>
                    </a:p>
                  </a:txBody>
                  <a:tcPr marL="0" marR="0" marT="0" marB="0" anchor="ctr"/>
                </a:tc>
                <a:tc rowSpan="3">
                  <a:txBody>
                    <a:bodyPr/>
                    <a:lstStyle/>
                    <a:p>
                      <a:pPr algn="ctr"/>
                      <a:r>
                        <a:rPr kumimoji="1" lang="ja-JP" altLang="en-US" sz="1100" dirty="0">
                          <a:solidFill>
                            <a:schemeClr val="bg1"/>
                          </a:solidFill>
                          <a:latin typeface="+mn-ea"/>
                          <a:ea typeface="+mn-ea"/>
                        </a:rPr>
                        <a:t>達成条件</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a:txBody>
                    <a:bodyPr/>
                    <a:lstStyle/>
                    <a:p>
                      <a:pPr algn="ctr"/>
                      <a:r>
                        <a:rPr kumimoji="1" lang="ja-JP" altLang="en-US" sz="1100" dirty="0">
                          <a:solidFill>
                            <a:schemeClr val="bg1"/>
                          </a:solidFill>
                          <a:latin typeface="+mn-ea"/>
                          <a:ea typeface="+mn-ea"/>
                        </a:rPr>
                        <a:t>担当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gridSpan="12">
                  <a:txBody>
                    <a:bodyPr/>
                    <a:lstStyle/>
                    <a:p>
                      <a:pPr algn="ctr"/>
                      <a:r>
                        <a:rPr kumimoji="1" lang="en-US" altLang="ja-JP" sz="1100" dirty="0">
                          <a:solidFill>
                            <a:schemeClr val="bg1"/>
                          </a:solidFill>
                          <a:latin typeface="+mn-ea"/>
                          <a:ea typeface="+mn-ea"/>
                        </a:rPr>
                        <a:t>2026</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gridSpan="12">
                  <a:txBody>
                    <a:bodyPr/>
                    <a:lstStyle/>
                    <a:p>
                      <a:pPr algn="ctr"/>
                      <a:r>
                        <a:rPr kumimoji="1" lang="en-US" altLang="ja-JP" sz="1100" dirty="0">
                          <a:solidFill>
                            <a:schemeClr val="bg1"/>
                          </a:solidFill>
                          <a:latin typeface="+mn-ea"/>
                          <a:ea typeface="+mn-ea"/>
                        </a:rPr>
                        <a:t>2027</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0" marR="0" marT="0" marB="0" anchor="ctr"/>
                </a:tc>
                <a:extLst>
                  <a:ext uri="{0D108BD9-81ED-4DB2-BD59-A6C34878D82A}">
                    <a16:rowId xmlns:a16="http://schemas.microsoft.com/office/drawing/2014/main" val="1181656368"/>
                  </a:ext>
                </a:extLst>
              </a:tr>
              <a:tr h="188085">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10</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11</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12</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１月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２月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３月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755370808"/>
                  </a:ext>
                </a:extLst>
              </a:tr>
              <a:tr h="188085">
                <a:tc gridSpan="2" vMerge="1">
                  <a:txBody>
                    <a:bodyPr/>
                    <a:lstStyle/>
                    <a:p>
                      <a:pPr algn="ctr"/>
                      <a:endParaRPr kumimoji="1" lang="ja-JP" altLang="en-US" sz="900" dirty="0">
                        <a:latin typeface="+mn-ea"/>
                        <a:ea typeface="+mn-ea"/>
                      </a:endParaRPr>
                    </a:p>
                  </a:txBody>
                  <a:tcPr marL="0" marR="0" marT="0" marB="0" anchor="ctr"/>
                </a:tc>
                <a:tc hMerge="1"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9167530"/>
                  </a:ext>
                </a:extLst>
              </a:tr>
              <a:tr h="188085">
                <a:tc gridSpan="28">
                  <a:txBody>
                    <a:bodyPr/>
                    <a:lstStyle/>
                    <a:p>
                      <a:pPr algn="l"/>
                      <a:r>
                        <a:rPr kumimoji="1" lang="ja-JP" altLang="en-US" sz="1100" dirty="0">
                          <a:latin typeface="+mn-ea"/>
                          <a:ea typeface="+mn-ea"/>
                        </a:rPr>
                        <a:t>実施項目</a:t>
                      </a:r>
                      <a:r>
                        <a:rPr kumimoji="1" lang="en-US" altLang="ja-JP" sz="1100" dirty="0">
                          <a:latin typeface="+mn-ea"/>
                          <a:ea typeface="+mn-ea"/>
                        </a:rPr>
                        <a:t>4</a:t>
                      </a:r>
                      <a:r>
                        <a:rPr kumimoji="1" lang="ja-JP"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195162"/>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5423647"/>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2640728"/>
                  </a:ext>
                </a:extLst>
              </a:tr>
              <a:tr h="188085">
                <a:tc gridSpan="28">
                  <a:txBody>
                    <a:bodyPr/>
                    <a:lstStyle/>
                    <a:p>
                      <a:pPr algn="l"/>
                      <a:r>
                        <a:rPr kumimoji="1" lang="zh-TW" altLang="en-US" sz="1100" dirty="0">
                          <a:latin typeface="+mn-ea"/>
                          <a:ea typeface="+mn-ea"/>
                        </a:rPr>
                        <a:t>実施項目</a:t>
                      </a:r>
                      <a:r>
                        <a:rPr kumimoji="1" lang="en-US" altLang="zh-TW" sz="1100" dirty="0">
                          <a:latin typeface="+mn-ea"/>
                          <a:ea typeface="+mn-ea"/>
                        </a:rPr>
                        <a:t>5</a:t>
                      </a:r>
                      <a:r>
                        <a:rPr kumimoji="1" lang="zh-TW"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5536512"/>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706028"/>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7155785"/>
                  </a:ext>
                </a:extLst>
              </a:tr>
              <a:tr h="188085">
                <a:tc gridSpan="28">
                  <a:txBody>
                    <a:bodyPr/>
                    <a:lstStyle/>
                    <a:p>
                      <a:pPr algn="l"/>
                      <a:r>
                        <a:rPr kumimoji="1" lang="ja-JP" altLang="en-US" sz="1100" dirty="0">
                          <a:latin typeface="+mn-ea"/>
                          <a:ea typeface="+mn-ea"/>
                        </a:rPr>
                        <a:t>実施項目</a:t>
                      </a:r>
                      <a:r>
                        <a:rPr kumimoji="1" lang="en-US" altLang="ja-JP" sz="1100" dirty="0">
                          <a:latin typeface="+mn-ea"/>
                          <a:ea typeface="+mn-ea"/>
                        </a:rPr>
                        <a:t>6</a:t>
                      </a:r>
                      <a:r>
                        <a:rPr kumimoji="1" lang="ja-JP"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7150335"/>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9808717"/>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3150848478"/>
                  </a:ext>
                </a:extLst>
              </a:tr>
              <a:tr h="188085">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2456931"/>
                  </a:ext>
                </a:extLst>
              </a:tr>
              <a:tr h="188085">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1404581"/>
                  </a:ext>
                </a:extLst>
              </a:tr>
            </a:tbl>
          </a:graphicData>
        </a:graphic>
      </p:graphicFrame>
    </p:spTree>
    <p:extLst>
      <p:ext uri="{BB962C8B-B14F-4D97-AF65-F5344CB8AC3E}">
        <p14:creationId xmlns:p14="http://schemas.microsoft.com/office/powerpoint/2010/main" val="2685612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6EE49-9DE9-9205-ED39-106D2888864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B88A9AC-764B-912E-B444-6DF8A75675B5}"/>
              </a:ext>
            </a:extLst>
          </p:cNvPr>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５－１　実施スケジュール</a:t>
            </a:r>
            <a:r>
              <a:rPr lang="en-US" altLang="ja-JP" dirty="0"/>
              <a:t>】</a:t>
            </a:r>
            <a:endParaRPr kumimoji="1" lang="ja-JP" altLang="en-US" dirty="0"/>
          </a:p>
        </p:txBody>
      </p:sp>
      <p:sp>
        <p:nvSpPr>
          <p:cNvPr id="9" name="テキスト プレースホルダー 2">
            <a:extLst>
              <a:ext uri="{FF2B5EF4-FFF2-40B4-BE49-F238E27FC236}">
                <a16:creationId xmlns:a16="http://schemas.microsoft.com/office/drawing/2014/main" id="{FB83D80C-5D20-147B-6D37-AED5AC309F5A}"/>
              </a:ext>
            </a:extLst>
          </p:cNvPr>
          <p:cNvSpPr txBox="1">
            <a:spLocks/>
          </p:cNvSpPr>
          <p:nvPr/>
        </p:nvSpPr>
        <p:spPr>
          <a:xfrm>
            <a:off x="317157" y="1090930"/>
            <a:ext cx="12027243" cy="421740"/>
          </a:xfrm>
          <a:prstGeom prst="rect">
            <a:avLst/>
          </a:prstGeom>
          <a:ln>
            <a:noFill/>
          </a:ln>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ja-JP" altLang="en-US" sz="2000" b="0" i="0" u="none" strike="noStrike" kern="1200" cap="none" spc="0" normalizeH="0" baseline="0" noProof="0" dirty="0">
              <a:ln>
                <a:noFill/>
              </a:ln>
              <a:solidFill>
                <a:srgbClr val="070F26"/>
              </a:solidFill>
              <a:effectLst/>
              <a:uLnTx/>
              <a:uFillTx/>
              <a:latin typeface="Meiryo UI" panose="020B0604030504040204" pitchFamily="50" charset="-128"/>
              <a:ea typeface="Meiryo UI" panose="020B0604030504040204" pitchFamily="50" charset="-128"/>
              <a:cs typeface="Arial"/>
            </a:endParaRPr>
          </a:p>
        </p:txBody>
      </p:sp>
      <p:sp>
        <p:nvSpPr>
          <p:cNvPr id="8" name="テキスト ボックス 1">
            <a:extLst>
              <a:ext uri="{FF2B5EF4-FFF2-40B4-BE49-F238E27FC236}">
                <a16:creationId xmlns:a16="http://schemas.microsoft.com/office/drawing/2014/main" id="{2B5D67F9-D493-65B3-AD07-4031FD7A045D}"/>
              </a:ext>
            </a:extLst>
          </p:cNvPr>
          <p:cNvSpPr txBox="1">
            <a:spLocks noChangeArrowheads="1"/>
          </p:cNvSpPr>
          <p:nvPr/>
        </p:nvSpPr>
        <p:spPr bwMode="auto">
          <a:xfrm rot="1941648">
            <a:off x="10665243" y="1594729"/>
            <a:ext cx="1581278" cy="255087"/>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イメージ</a:t>
            </a:r>
          </a:p>
        </p:txBody>
      </p:sp>
      <p:sp>
        <p:nvSpPr>
          <p:cNvPr id="7" name="テキスト プレースホルダー 2">
            <a:extLst>
              <a:ext uri="{FF2B5EF4-FFF2-40B4-BE49-F238E27FC236}">
                <a16:creationId xmlns:a16="http://schemas.microsoft.com/office/drawing/2014/main" id="{663E54D1-0806-B130-6C1A-B86253AE226C}"/>
              </a:ext>
            </a:extLst>
          </p:cNvPr>
          <p:cNvSpPr txBox="1">
            <a:spLocks/>
          </p:cNvSpPr>
          <p:nvPr/>
        </p:nvSpPr>
        <p:spPr>
          <a:xfrm>
            <a:off x="164757" y="1105000"/>
            <a:ext cx="1147750" cy="307777"/>
          </a:xfrm>
          <a:prstGeom prst="rect">
            <a:avLst/>
          </a:prstGeom>
          <a:solidFill>
            <a:schemeClr val="tx1">
              <a:lumMod val="75000"/>
              <a:lumOff val="25000"/>
            </a:schemeClr>
          </a:solidFill>
          <a:ln>
            <a:noFill/>
          </a:ln>
        </p:spPr>
        <p:txBody>
          <a:bodyPr vert="horz" wrap="none" lIns="0" tIns="0" rIns="0" bIns="0" rtlCol="0">
            <a:sp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r>
              <a:rPr lang="en-US" altLang="ja-JP" dirty="0">
                <a:solidFill>
                  <a:schemeClr val="bg1"/>
                </a:solidFill>
              </a:rPr>
              <a:t>2027</a:t>
            </a:r>
            <a:r>
              <a:rPr lang="ja-JP" altLang="en-US" dirty="0">
                <a:solidFill>
                  <a:schemeClr val="bg1"/>
                </a:solidFill>
              </a:rPr>
              <a:t>年度</a:t>
            </a:r>
          </a:p>
        </p:txBody>
      </p:sp>
      <p:graphicFrame>
        <p:nvGraphicFramePr>
          <p:cNvPr id="719" name="表 718">
            <a:extLst>
              <a:ext uri="{FF2B5EF4-FFF2-40B4-BE49-F238E27FC236}">
                <a16:creationId xmlns:a16="http://schemas.microsoft.com/office/drawing/2014/main" id="{A364B352-A717-2BB5-338F-98800CDDB9B1}"/>
              </a:ext>
            </a:extLst>
          </p:cNvPr>
          <p:cNvGraphicFramePr>
            <a:graphicFrameLocks noGrp="1"/>
          </p:cNvGraphicFramePr>
          <p:nvPr>
            <p:extLst>
              <p:ext uri="{D42A27DB-BD31-4B8C-83A1-F6EECF244321}">
                <p14:modId xmlns:p14="http://schemas.microsoft.com/office/powerpoint/2010/main" val="2262479798"/>
              </p:ext>
            </p:extLst>
          </p:nvPr>
        </p:nvGraphicFramePr>
        <p:xfrm>
          <a:off x="190493" y="1526740"/>
          <a:ext cx="11651287" cy="2297375"/>
        </p:xfrm>
        <a:graphic>
          <a:graphicData uri="http://schemas.openxmlformats.org/drawingml/2006/table">
            <a:tbl>
              <a:tblPr firstRow="1" bandRow="1">
                <a:tableStyleId>{5C22544A-7EE6-4342-B048-85BDC9FD1C3A}</a:tableStyleId>
              </a:tblPr>
              <a:tblGrid>
                <a:gridCol w="295765">
                  <a:extLst>
                    <a:ext uri="{9D8B030D-6E8A-4147-A177-3AD203B41FA5}">
                      <a16:colId xmlns:a16="http://schemas.microsoft.com/office/drawing/2014/main" val="3734387081"/>
                    </a:ext>
                  </a:extLst>
                </a:gridCol>
                <a:gridCol w="1743986">
                  <a:extLst>
                    <a:ext uri="{9D8B030D-6E8A-4147-A177-3AD203B41FA5}">
                      <a16:colId xmlns:a16="http://schemas.microsoft.com/office/drawing/2014/main" val="3324504143"/>
                    </a:ext>
                  </a:extLst>
                </a:gridCol>
                <a:gridCol w="1019876">
                  <a:extLst>
                    <a:ext uri="{9D8B030D-6E8A-4147-A177-3AD203B41FA5}">
                      <a16:colId xmlns:a16="http://schemas.microsoft.com/office/drawing/2014/main" val="1324292905"/>
                    </a:ext>
                  </a:extLst>
                </a:gridCol>
                <a:gridCol w="1019876">
                  <a:extLst>
                    <a:ext uri="{9D8B030D-6E8A-4147-A177-3AD203B41FA5}">
                      <a16:colId xmlns:a16="http://schemas.microsoft.com/office/drawing/2014/main" val="4042213828"/>
                    </a:ext>
                  </a:extLst>
                </a:gridCol>
                <a:gridCol w="315491">
                  <a:extLst>
                    <a:ext uri="{9D8B030D-6E8A-4147-A177-3AD203B41FA5}">
                      <a16:colId xmlns:a16="http://schemas.microsoft.com/office/drawing/2014/main" val="2282066336"/>
                    </a:ext>
                  </a:extLst>
                </a:gridCol>
                <a:gridCol w="315491">
                  <a:extLst>
                    <a:ext uri="{9D8B030D-6E8A-4147-A177-3AD203B41FA5}">
                      <a16:colId xmlns:a16="http://schemas.microsoft.com/office/drawing/2014/main" val="2669757281"/>
                    </a:ext>
                  </a:extLst>
                </a:gridCol>
                <a:gridCol w="315491">
                  <a:extLst>
                    <a:ext uri="{9D8B030D-6E8A-4147-A177-3AD203B41FA5}">
                      <a16:colId xmlns:a16="http://schemas.microsoft.com/office/drawing/2014/main" val="729003714"/>
                    </a:ext>
                  </a:extLst>
                </a:gridCol>
                <a:gridCol w="315491">
                  <a:extLst>
                    <a:ext uri="{9D8B030D-6E8A-4147-A177-3AD203B41FA5}">
                      <a16:colId xmlns:a16="http://schemas.microsoft.com/office/drawing/2014/main" val="1309520835"/>
                    </a:ext>
                  </a:extLst>
                </a:gridCol>
                <a:gridCol w="315491">
                  <a:extLst>
                    <a:ext uri="{9D8B030D-6E8A-4147-A177-3AD203B41FA5}">
                      <a16:colId xmlns:a16="http://schemas.microsoft.com/office/drawing/2014/main" val="198172335"/>
                    </a:ext>
                  </a:extLst>
                </a:gridCol>
                <a:gridCol w="315491">
                  <a:extLst>
                    <a:ext uri="{9D8B030D-6E8A-4147-A177-3AD203B41FA5}">
                      <a16:colId xmlns:a16="http://schemas.microsoft.com/office/drawing/2014/main" val="3096590166"/>
                    </a:ext>
                  </a:extLst>
                </a:gridCol>
                <a:gridCol w="315491">
                  <a:extLst>
                    <a:ext uri="{9D8B030D-6E8A-4147-A177-3AD203B41FA5}">
                      <a16:colId xmlns:a16="http://schemas.microsoft.com/office/drawing/2014/main" val="2352249760"/>
                    </a:ext>
                  </a:extLst>
                </a:gridCol>
                <a:gridCol w="315491">
                  <a:extLst>
                    <a:ext uri="{9D8B030D-6E8A-4147-A177-3AD203B41FA5}">
                      <a16:colId xmlns:a16="http://schemas.microsoft.com/office/drawing/2014/main" val="350844083"/>
                    </a:ext>
                  </a:extLst>
                </a:gridCol>
                <a:gridCol w="315491">
                  <a:extLst>
                    <a:ext uri="{9D8B030D-6E8A-4147-A177-3AD203B41FA5}">
                      <a16:colId xmlns:a16="http://schemas.microsoft.com/office/drawing/2014/main" val="3086405752"/>
                    </a:ext>
                  </a:extLst>
                </a:gridCol>
                <a:gridCol w="315491">
                  <a:extLst>
                    <a:ext uri="{9D8B030D-6E8A-4147-A177-3AD203B41FA5}">
                      <a16:colId xmlns:a16="http://schemas.microsoft.com/office/drawing/2014/main" val="4035867947"/>
                    </a:ext>
                  </a:extLst>
                </a:gridCol>
                <a:gridCol w="315491">
                  <a:extLst>
                    <a:ext uri="{9D8B030D-6E8A-4147-A177-3AD203B41FA5}">
                      <a16:colId xmlns:a16="http://schemas.microsoft.com/office/drawing/2014/main" val="2641978556"/>
                    </a:ext>
                  </a:extLst>
                </a:gridCol>
                <a:gridCol w="315491">
                  <a:extLst>
                    <a:ext uri="{9D8B030D-6E8A-4147-A177-3AD203B41FA5}">
                      <a16:colId xmlns:a16="http://schemas.microsoft.com/office/drawing/2014/main" val="2372878604"/>
                    </a:ext>
                  </a:extLst>
                </a:gridCol>
                <a:gridCol w="315491">
                  <a:extLst>
                    <a:ext uri="{9D8B030D-6E8A-4147-A177-3AD203B41FA5}">
                      <a16:colId xmlns:a16="http://schemas.microsoft.com/office/drawing/2014/main" val="1879679267"/>
                    </a:ext>
                  </a:extLst>
                </a:gridCol>
                <a:gridCol w="315491">
                  <a:extLst>
                    <a:ext uri="{9D8B030D-6E8A-4147-A177-3AD203B41FA5}">
                      <a16:colId xmlns:a16="http://schemas.microsoft.com/office/drawing/2014/main" val="693657661"/>
                    </a:ext>
                  </a:extLst>
                </a:gridCol>
                <a:gridCol w="315491">
                  <a:extLst>
                    <a:ext uri="{9D8B030D-6E8A-4147-A177-3AD203B41FA5}">
                      <a16:colId xmlns:a16="http://schemas.microsoft.com/office/drawing/2014/main" val="2044729378"/>
                    </a:ext>
                  </a:extLst>
                </a:gridCol>
                <a:gridCol w="315491">
                  <a:extLst>
                    <a:ext uri="{9D8B030D-6E8A-4147-A177-3AD203B41FA5}">
                      <a16:colId xmlns:a16="http://schemas.microsoft.com/office/drawing/2014/main" val="1538011039"/>
                    </a:ext>
                  </a:extLst>
                </a:gridCol>
                <a:gridCol w="315491">
                  <a:extLst>
                    <a:ext uri="{9D8B030D-6E8A-4147-A177-3AD203B41FA5}">
                      <a16:colId xmlns:a16="http://schemas.microsoft.com/office/drawing/2014/main" val="722525036"/>
                    </a:ext>
                  </a:extLst>
                </a:gridCol>
                <a:gridCol w="315491">
                  <a:extLst>
                    <a:ext uri="{9D8B030D-6E8A-4147-A177-3AD203B41FA5}">
                      <a16:colId xmlns:a16="http://schemas.microsoft.com/office/drawing/2014/main" val="4131778816"/>
                    </a:ext>
                  </a:extLst>
                </a:gridCol>
                <a:gridCol w="315491">
                  <a:extLst>
                    <a:ext uri="{9D8B030D-6E8A-4147-A177-3AD203B41FA5}">
                      <a16:colId xmlns:a16="http://schemas.microsoft.com/office/drawing/2014/main" val="3218778902"/>
                    </a:ext>
                  </a:extLst>
                </a:gridCol>
                <a:gridCol w="315491">
                  <a:extLst>
                    <a:ext uri="{9D8B030D-6E8A-4147-A177-3AD203B41FA5}">
                      <a16:colId xmlns:a16="http://schemas.microsoft.com/office/drawing/2014/main" val="4194644947"/>
                    </a:ext>
                  </a:extLst>
                </a:gridCol>
                <a:gridCol w="315491">
                  <a:extLst>
                    <a:ext uri="{9D8B030D-6E8A-4147-A177-3AD203B41FA5}">
                      <a16:colId xmlns:a16="http://schemas.microsoft.com/office/drawing/2014/main" val="3286070502"/>
                    </a:ext>
                  </a:extLst>
                </a:gridCol>
                <a:gridCol w="315491">
                  <a:extLst>
                    <a:ext uri="{9D8B030D-6E8A-4147-A177-3AD203B41FA5}">
                      <a16:colId xmlns:a16="http://schemas.microsoft.com/office/drawing/2014/main" val="2331844602"/>
                    </a:ext>
                  </a:extLst>
                </a:gridCol>
                <a:gridCol w="315491">
                  <a:extLst>
                    <a:ext uri="{9D8B030D-6E8A-4147-A177-3AD203B41FA5}">
                      <a16:colId xmlns:a16="http://schemas.microsoft.com/office/drawing/2014/main" val="3394791689"/>
                    </a:ext>
                  </a:extLst>
                </a:gridCol>
                <a:gridCol w="315491">
                  <a:extLst>
                    <a:ext uri="{9D8B030D-6E8A-4147-A177-3AD203B41FA5}">
                      <a16:colId xmlns:a16="http://schemas.microsoft.com/office/drawing/2014/main" val="2878913743"/>
                    </a:ext>
                  </a:extLst>
                </a:gridCol>
              </a:tblGrid>
              <a:tr h="169733">
                <a:tc rowSpan="3" gridSpan="2">
                  <a:txBody>
                    <a:bodyPr/>
                    <a:lstStyle/>
                    <a:p>
                      <a:pPr algn="ctr"/>
                      <a:r>
                        <a:rPr kumimoji="1" lang="ja-JP" altLang="en-US" sz="1100" dirty="0">
                          <a:solidFill>
                            <a:schemeClr val="bg1"/>
                          </a:solidFill>
                          <a:latin typeface="+mn-ea"/>
                          <a:ea typeface="+mn-ea"/>
                        </a:rPr>
                        <a:t>実施項目</a:t>
                      </a:r>
                      <a:endParaRPr kumimoji="1" lang="en-US" altLang="ja-JP" sz="1100" dirty="0">
                        <a:solidFill>
                          <a:schemeClr val="bg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hMerge="1">
                  <a:txBody>
                    <a:bodyPr/>
                    <a:lstStyle/>
                    <a:p>
                      <a:pPr algn="ctr"/>
                      <a:endParaRPr kumimoji="1" lang="en-US" altLang="ja-JP" sz="900" dirty="0">
                        <a:latin typeface="+mn-ea"/>
                        <a:ea typeface="+mn-ea"/>
                      </a:endParaRPr>
                    </a:p>
                  </a:txBody>
                  <a:tcPr marL="0" marR="0" marT="0" marB="0" anchor="ctr"/>
                </a:tc>
                <a:tc rowSpan="3">
                  <a:txBody>
                    <a:bodyPr/>
                    <a:lstStyle/>
                    <a:p>
                      <a:pPr algn="ctr"/>
                      <a:r>
                        <a:rPr kumimoji="1" lang="ja-JP" altLang="en-US" sz="1100" dirty="0">
                          <a:solidFill>
                            <a:schemeClr val="bg1"/>
                          </a:solidFill>
                          <a:latin typeface="+mn-ea"/>
                          <a:ea typeface="+mn-ea"/>
                        </a:rPr>
                        <a:t>達成条件</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a:txBody>
                    <a:bodyPr/>
                    <a:lstStyle/>
                    <a:p>
                      <a:pPr algn="ctr"/>
                      <a:r>
                        <a:rPr kumimoji="1" lang="ja-JP" altLang="en-US" sz="1100" dirty="0">
                          <a:solidFill>
                            <a:schemeClr val="bg1"/>
                          </a:solidFill>
                          <a:latin typeface="+mn-ea"/>
                          <a:ea typeface="+mn-ea"/>
                        </a:rPr>
                        <a:t>担当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gridSpan="24">
                  <a:txBody>
                    <a:bodyPr/>
                    <a:lstStyle/>
                    <a:p>
                      <a:pPr algn="ctr"/>
                      <a:r>
                        <a:rPr kumimoji="1" lang="en-US" altLang="ja-JP" sz="1100" dirty="0">
                          <a:solidFill>
                            <a:schemeClr val="bg1"/>
                          </a:solidFill>
                          <a:latin typeface="+mn-ea"/>
                          <a:ea typeface="+mn-ea"/>
                        </a:rPr>
                        <a:t>2027</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0" marR="0" marT="0" marB="0" anchor="ctr"/>
                </a:tc>
                <a:extLst>
                  <a:ext uri="{0D108BD9-81ED-4DB2-BD59-A6C34878D82A}">
                    <a16:rowId xmlns:a16="http://schemas.microsoft.com/office/drawing/2014/main" val="1181656368"/>
                  </a:ext>
                </a:extLst>
              </a:tr>
              <a:tr h="193422">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4</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5</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6</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7</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8</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9</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755370808"/>
                  </a:ext>
                </a:extLst>
              </a:tr>
              <a:tr h="193422">
                <a:tc gridSpan="2" vMerge="1">
                  <a:txBody>
                    <a:bodyPr/>
                    <a:lstStyle/>
                    <a:p>
                      <a:pPr algn="ctr"/>
                      <a:endParaRPr kumimoji="1" lang="ja-JP" altLang="en-US" sz="900" dirty="0">
                        <a:latin typeface="+mn-ea"/>
                        <a:ea typeface="+mn-ea"/>
                      </a:endParaRPr>
                    </a:p>
                  </a:txBody>
                  <a:tcPr marL="0" marR="0" marT="0" marB="0" anchor="ctr"/>
                </a:tc>
                <a:tc hMerge="1"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9167530"/>
                  </a:ext>
                </a:extLst>
              </a:tr>
              <a:tr h="193422">
                <a:tc gridSpan="28">
                  <a:txBody>
                    <a:bodyPr/>
                    <a:lstStyle/>
                    <a:p>
                      <a:pPr algn="l"/>
                      <a:r>
                        <a:rPr kumimoji="1" lang="ja-JP" altLang="en-US" sz="1100" dirty="0">
                          <a:latin typeface="+mn-ea"/>
                          <a:ea typeface="+mn-ea"/>
                        </a:rPr>
                        <a:t>実施項目１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195162"/>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①実施計画作成</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a:t>
                      </a:r>
                      <a:r>
                        <a:rPr kumimoji="1" lang="ja-JP" altLang="en-US" sz="1100" dirty="0">
                          <a:latin typeface="+mn-ea"/>
                          <a:ea typeface="+mn-ea"/>
                        </a:rPr>
                        <a:t>との合意</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5423647"/>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XX</a:t>
                      </a:r>
                      <a:r>
                        <a:rPr kumimoji="1" lang="ja-JP" altLang="en-US" sz="1100" dirty="0">
                          <a:latin typeface="+mn-ea"/>
                          <a:ea typeface="+mn-ea"/>
                        </a:rPr>
                        <a:t>庁への初回協議</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a:t>
                      </a:r>
                      <a:r>
                        <a:rPr kumimoji="1" lang="ja-JP" altLang="en-US" sz="1100" dirty="0">
                          <a:latin typeface="+mn-ea"/>
                          <a:ea typeface="+mn-ea"/>
                        </a:rPr>
                        <a:t>課題の把握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2640728"/>
                  </a:ext>
                </a:extLst>
              </a:tr>
              <a:tr h="193422">
                <a:tc gridSpan="28">
                  <a:txBody>
                    <a:bodyPr/>
                    <a:lstStyle/>
                    <a:p>
                      <a:pPr algn="l"/>
                      <a:r>
                        <a:rPr kumimoji="1" lang="zh-TW" altLang="en-US" sz="1100" dirty="0">
                          <a:latin typeface="+mn-ea"/>
                          <a:ea typeface="+mn-ea"/>
                        </a:rPr>
                        <a:t>実施項目</a:t>
                      </a:r>
                      <a:r>
                        <a:rPr kumimoji="1" lang="ja-JP" altLang="en-US" sz="1100" dirty="0">
                          <a:latin typeface="+mn-ea"/>
                          <a:ea typeface="+mn-ea"/>
                        </a:rPr>
                        <a:t>２</a:t>
                      </a:r>
                      <a:r>
                        <a:rPr kumimoji="1" lang="zh-TW"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5536512"/>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706028"/>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7155785"/>
                  </a:ext>
                </a:extLst>
              </a:tr>
              <a:tr h="193422">
                <a:tc gridSpan="28">
                  <a:txBody>
                    <a:bodyPr/>
                    <a:lstStyle/>
                    <a:p>
                      <a:pPr algn="l"/>
                      <a:r>
                        <a:rPr kumimoji="1" lang="ja-JP" altLang="en-US" sz="1100" dirty="0">
                          <a:latin typeface="+mn-ea"/>
                          <a:ea typeface="+mn-ea"/>
                        </a:rPr>
                        <a:t>実施項目３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7150335"/>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9808717"/>
                  </a:ext>
                </a:extLst>
              </a:tr>
              <a:tr h="193422">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3150848478"/>
                  </a:ext>
                </a:extLst>
              </a:tr>
            </a:tbl>
          </a:graphicData>
        </a:graphic>
      </p:graphicFrame>
      <p:graphicFrame>
        <p:nvGraphicFramePr>
          <p:cNvPr id="720" name="表 719">
            <a:extLst>
              <a:ext uri="{FF2B5EF4-FFF2-40B4-BE49-F238E27FC236}">
                <a16:creationId xmlns:a16="http://schemas.microsoft.com/office/drawing/2014/main" id="{633C5228-304C-DB75-902E-39C722C6DF20}"/>
              </a:ext>
            </a:extLst>
          </p:cNvPr>
          <p:cNvGraphicFramePr>
            <a:graphicFrameLocks noGrp="1"/>
          </p:cNvGraphicFramePr>
          <p:nvPr>
            <p:extLst>
              <p:ext uri="{D42A27DB-BD31-4B8C-83A1-F6EECF244321}">
                <p14:modId xmlns:p14="http://schemas.microsoft.com/office/powerpoint/2010/main" val="2564978632"/>
              </p:ext>
            </p:extLst>
          </p:nvPr>
        </p:nvGraphicFramePr>
        <p:xfrm>
          <a:off x="176677" y="4058927"/>
          <a:ext cx="11651287" cy="2612745"/>
        </p:xfrm>
        <a:graphic>
          <a:graphicData uri="http://schemas.openxmlformats.org/drawingml/2006/table">
            <a:tbl>
              <a:tblPr firstRow="1" bandRow="1">
                <a:tableStyleId>{5C22544A-7EE6-4342-B048-85BDC9FD1C3A}</a:tableStyleId>
              </a:tblPr>
              <a:tblGrid>
                <a:gridCol w="295765">
                  <a:extLst>
                    <a:ext uri="{9D8B030D-6E8A-4147-A177-3AD203B41FA5}">
                      <a16:colId xmlns:a16="http://schemas.microsoft.com/office/drawing/2014/main" val="3734387081"/>
                    </a:ext>
                  </a:extLst>
                </a:gridCol>
                <a:gridCol w="1743986">
                  <a:extLst>
                    <a:ext uri="{9D8B030D-6E8A-4147-A177-3AD203B41FA5}">
                      <a16:colId xmlns:a16="http://schemas.microsoft.com/office/drawing/2014/main" val="3324504143"/>
                    </a:ext>
                  </a:extLst>
                </a:gridCol>
                <a:gridCol w="1019876">
                  <a:extLst>
                    <a:ext uri="{9D8B030D-6E8A-4147-A177-3AD203B41FA5}">
                      <a16:colId xmlns:a16="http://schemas.microsoft.com/office/drawing/2014/main" val="1324292905"/>
                    </a:ext>
                  </a:extLst>
                </a:gridCol>
                <a:gridCol w="1019876">
                  <a:extLst>
                    <a:ext uri="{9D8B030D-6E8A-4147-A177-3AD203B41FA5}">
                      <a16:colId xmlns:a16="http://schemas.microsoft.com/office/drawing/2014/main" val="4042213828"/>
                    </a:ext>
                  </a:extLst>
                </a:gridCol>
                <a:gridCol w="315491">
                  <a:extLst>
                    <a:ext uri="{9D8B030D-6E8A-4147-A177-3AD203B41FA5}">
                      <a16:colId xmlns:a16="http://schemas.microsoft.com/office/drawing/2014/main" val="2282066336"/>
                    </a:ext>
                  </a:extLst>
                </a:gridCol>
                <a:gridCol w="315491">
                  <a:extLst>
                    <a:ext uri="{9D8B030D-6E8A-4147-A177-3AD203B41FA5}">
                      <a16:colId xmlns:a16="http://schemas.microsoft.com/office/drawing/2014/main" val="2669757281"/>
                    </a:ext>
                  </a:extLst>
                </a:gridCol>
                <a:gridCol w="315491">
                  <a:extLst>
                    <a:ext uri="{9D8B030D-6E8A-4147-A177-3AD203B41FA5}">
                      <a16:colId xmlns:a16="http://schemas.microsoft.com/office/drawing/2014/main" val="729003714"/>
                    </a:ext>
                  </a:extLst>
                </a:gridCol>
                <a:gridCol w="315491">
                  <a:extLst>
                    <a:ext uri="{9D8B030D-6E8A-4147-A177-3AD203B41FA5}">
                      <a16:colId xmlns:a16="http://schemas.microsoft.com/office/drawing/2014/main" val="1309520835"/>
                    </a:ext>
                  </a:extLst>
                </a:gridCol>
                <a:gridCol w="315491">
                  <a:extLst>
                    <a:ext uri="{9D8B030D-6E8A-4147-A177-3AD203B41FA5}">
                      <a16:colId xmlns:a16="http://schemas.microsoft.com/office/drawing/2014/main" val="198172335"/>
                    </a:ext>
                  </a:extLst>
                </a:gridCol>
                <a:gridCol w="315491">
                  <a:extLst>
                    <a:ext uri="{9D8B030D-6E8A-4147-A177-3AD203B41FA5}">
                      <a16:colId xmlns:a16="http://schemas.microsoft.com/office/drawing/2014/main" val="3096590166"/>
                    </a:ext>
                  </a:extLst>
                </a:gridCol>
                <a:gridCol w="315491">
                  <a:extLst>
                    <a:ext uri="{9D8B030D-6E8A-4147-A177-3AD203B41FA5}">
                      <a16:colId xmlns:a16="http://schemas.microsoft.com/office/drawing/2014/main" val="2352249760"/>
                    </a:ext>
                  </a:extLst>
                </a:gridCol>
                <a:gridCol w="315491">
                  <a:extLst>
                    <a:ext uri="{9D8B030D-6E8A-4147-A177-3AD203B41FA5}">
                      <a16:colId xmlns:a16="http://schemas.microsoft.com/office/drawing/2014/main" val="350844083"/>
                    </a:ext>
                  </a:extLst>
                </a:gridCol>
                <a:gridCol w="315491">
                  <a:extLst>
                    <a:ext uri="{9D8B030D-6E8A-4147-A177-3AD203B41FA5}">
                      <a16:colId xmlns:a16="http://schemas.microsoft.com/office/drawing/2014/main" val="3086405752"/>
                    </a:ext>
                  </a:extLst>
                </a:gridCol>
                <a:gridCol w="315491">
                  <a:extLst>
                    <a:ext uri="{9D8B030D-6E8A-4147-A177-3AD203B41FA5}">
                      <a16:colId xmlns:a16="http://schemas.microsoft.com/office/drawing/2014/main" val="4035867947"/>
                    </a:ext>
                  </a:extLst>
                </a:gridCol>
                <a:gridCol w="315491">
                  <a:extLst>
                    <a:ext uri="{9D8B030D-6E8A-4147-A177-3AD203B41FA5}">
                      <a16:colId xmlns:a16="http://schemas.microsoft.com/office/drawing/2014/main" val="2641978556"/>
                    </a:ext>
                  </a:extLst>
                </a:gridCol>
                <a:gridCol w="315491">
                  <a:extLst>
                    <a:ext uri="{9D8B030D-6E8A-4147-A177-3AD203B41FA5}">
                      <a16:colId xmlns:a16="http://schemas.microsoft.com/office/drawing/2014/main" val="2372878604"/>
                    </a:ext>
                  </a:extLst>
                </a:gridCol>
                <a:gridCol w="315491">
                  <a:extLst>
                    <a:ext uri="{9D8B030D-6E8A-4147-A177-3AD203B41FA5}">
                      <a16:colId xmlns:a16="http://schemas.microsoft.com/office/drawing/2014/main" val="1879679267"/>
                    </a:ext>
                  </a:extLst>
                </a:gridCol>
                <a:gridCol w="315491">
                  <a:extLst>
                    <a:ext uri="{9D8B030D-6E8A-4147-A177-3AD203B41FA5}">
                      <a16:colId xmlns:a16="http://schemas.microsoft.com/office/drawing/2014/main" val="693657661"/>
                    </a:ext>
                  </a:extLst>
                </a:gridCol>
                <a:gridCol w="315491">
                  <a:extLst>
                    <a:ext uri="{9D8B030D-6E8A-4147-A177-3AD203B41FA5}">
                      <a16:colId xmlns:a16="http://schemas.microsoft.com/office/drawing/2014/main" val="2044729378"/>
                    </a:ext>
                  </a:extLst>
                </a:gridCol>
                <a:gridCol w="315491">
                  <a:extLst>
                    <a:ext uri="{9D8B030D-6E8A-4147-A177-3AD203B41FA5}">
                      <a16:colId xmlns:a16="http://schemas.microsoft.com/office/drawing/2014/main" val="1538011039"/>
                    </a:ext>
                  </a:extLst>
                </a:gridCol>
                <a:gridCol w="315491">
                  <a:extLst>
                    <a:ext uri="{9D8B030D-6E8A-4147-A177-3AD203B41FA5}">
                      <a16:colId xmlns:a16="http://schemas.microsoft.com/office/drawing/2014/main" val="722525036"/>
                    </a:ext>
                  </a:extLst>
                </a:gridCol>
                <a:gridCol w="315491">
                  <a:extLst>
                    <a:ext uri="{9D8B030D-6E8A-4147-A177-3AD203B41FA5}">
                      <a16:colId xmlns:a16="http://schemas.microsoft.com/office/drawing/2014/main" val="4131778816"/>
                    </a:ext>
                  </a:extLst>
                </a:gridCol>
                <a:gridCol w="315491">
                  <a:extLst>
                    <a:ext uri="{9D8B030D-6E8A-4147-A177-3AD203B41FA5}">
                      <a16:colId xmlns:a16="http://schemas.microsoft.com/office/drawing/2014/main" val="3218778902"/>
                    </a:ext>
                  </a:extLst>
                </a:gridCol>
                <a:gridCol w="315491">
                  <a:extLst>
                    <a:ext uri="{9D8B030D-6E8A-4147-A177-3AD203B41FA5}">
                      <a16:colId xmlns:a16="http://schemas.microsoft.com/office/drawing/2014/main" val="4194644947"/>
                    </a:ext>
                  </a:extLst>
                </a:gridCol>
                <a:gridCol w="315491">
                  <a:extLst>
                    <a:ext uri="{9D8B030D-6E8A-4147-A177-3AD203B41FA5}">
                      <a16:colId xmlns:a16="http://schemas.microsoft.com/office/drawing/2014/main" val="3286070502"/>
                    </a:ext>
                  </a:extLst>
                </a:gridCol>
                <a:gridCol w="315491">
                  <a:extLst>
                    <a:ext uri="{9D8B030D-6E8A-4147-A177-3AD203B41FA5}">
                      <a16:colId xmlns:a16="http://schemas.microsoft.com/office/drawing/2014/main" val="2331844602"/>
                    </a:ext>
                  </a:extLst>
                </a:gridCol>
                <a:gridCol w="315491">
                  <a:extLst>
                    <a:ext uri="{9D8B030D-6E8A-4147-A177-3AD203B41FA5}">
                      <a16:colId xmlns:a16="http://schemas.microsoft.com/office/drawing/2014/main" val="3394791689"/>
                    </a:ext>
                  </a:extLst>
                </a:gridCol>
                <a:gridCol w="315491">
                  <a:extLst>
                    <a:ext uri="{9D8B030D-6E8A-4147-A177-3AD203B41FA5}">
                      <a16:colId xmlns:a16="http://schemas.microsoft.com/office/drawing/2014/main" val="2878913743"/>
                    </a:ext>
                  </a:extLst>
                </a:gridCol>
              </a:tblGrid>
              <a:tr h="165050">
                <a:tc rowSpan="3" gridSpan="2">
                  <a:txBody>
                    <a:bodyPr/>
                    <a:lstStyle/>
                    <a:p>
                      <a:pPr algn="ctr"/>
                      <a:r>
                        <a:rPr kumimoji="1" lang="ja-JP" altLang="en-US" sz="1100" dirty="0">
                          <a:solidFill>
                            <a:schemeClr val="bg1"/>
                          </a:solidFill>
                          <a:latin typeface="+mn-ea"/>
                          <a:ea typeface="+mn-ea"/>
                        </a:rPr>
                        <a:t>実施項目</a:t>
                      </a:r>
                      <a:endParaRPr kumimoji="1" lang="en-US" altLang="ja-JP" sz="1100" dirty="0">
                        <a:solidFill>
                          <a:schemeClr val="bg1"/>
                        </a:solidFill>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hMerge="1">
                  <a:txBody>
                    <a:bodyPr/>
                    <a:lstStyle/>
                    <a:p>
                      <a:pPr algn="ctr"/>
                      <a:endParaRPr kumimoji="1" lang="en-US" altLang="ja-JP" sz="900" dirty="0">
                        <a:latin typeface="+mn-ea"/>
                        <a:ea typeface="+mn-ea"/>
                      </a:endParaRPr>
                    </a:p>
                  </a:txBody>
                  <a:tcPr marL="0" marR="0" marT="0" marB="0" anchor="ctr"/>
                </a:tc>
                <a:tc rowSpan="3">
                  <a:txBody>
                    <a:bodyPr/>
                    <a:lstStyle/>
                    <a:p>
                      <a:pPr algn="ctr"/>
                      <a:r>
                        <a:rPr kumimoji="1" lang="ja-JP" altLang="en-US" sz="1100" dirty="0">
                          <a:solidFill>
                            <a:schemeClr val="bg1"/>
                          </a:solidFill>
                          <a:latin typeface="+mn-ea"/>
                          <a:ea typeface="+mn-ea"/>
                        </a:rPr>
                        <a:t>達成条件</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3">
                  <a:txBody>
                    <a:bodyPr/>
                    <a:lstStyle/>
                    <a:p>
                      <a:pPr algn="ctr"/>
                      <a:r>
                        <a:rPr kumimoji="1" lang="ja-JP" altLang="en-US" sz="1100" dirty="0">
                          <a:solidFill>
                            <a:schemeClr val="bg1"/>
                          </a:solidFill>
                          <a:latin typeface="+mn-ea"/>
                          <a:ea typeface="+mn-ea"/>
                        </a:rPr>
                        <a:t>担当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gridSpan="12">
                  <a:txBody>
                    <a:bodyPr/>
                    <a:lstStyle/>
                    <a:p>
                      <a:pPr algn="ctr"/>
                      <a:r>
                        <a:rPr kumimoji="1" lang="en-US" altLang="ja-JP" sz="1100" dirty="0">
                          <a:solidFill>
                            <a:schemeClr val="bg1"/>
                          </a:solidFill>
                          <a:latin typeface="+mn-ea"/>
                          <a:ea typeface="+mn-ea"/>
                        </a:rPr>
                        <a:t>2029</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gridSpan="12">
                  <a:txBody>
                    <a:bodyPr/>
                    <a:lstStyle/>
                    <a:p>
                      <a:pPr algn="ctr"/>
                      <a:r>
                        <a:rPr kumimoji="1" lang="en-US" altLang="ja-JP" sz="1100" dirty="0">
                          <a:solidFill>
                            <a:schemeClr val="bg1"/>
                          </a:solidFill>
                          <a:latin typeface="+mn-ea"/>
                          <a:ea typeface="+mn-ea"/>
                        </a:rPr>
                        <a:t>2028</a:t>
                      </a:r>
                      <a:r>
                        <a:rPr kumimoji="1" lang="ja-JP" altLang="en-US" sz="1100" dirty="0">
                          <a:solidFill>
                            <a:schemeClr val="bg1"/>
                          </a:solidFill>
                          <a:latin typeface="+mn-ea"/>
                          <a:ea typeface="+mn-ea"/>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tc>
                <a:tc hMerge="1">
                  <a:txBody>
                    <a:bodyPr/>
                    <a:lstStyle/>
                    <a:p>
                      <a:pPr algn="ctr"/>
                      <a:endParaRPr kumimoji="1" lang="ja-JP" altLang="en-US" sz="900" dirty="0">
                        <a:latin typeface="+mn-ea"/>
                        <a:ea typeface="+mn-ea"/>
                      </a:endParaRPr>
                    </a:p>
                  </a:txBody>
                  <a:tcPr marL="0" marR="0" marT="0" marB="0" anchor="ct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0" marR="0" marT="0" marB="0" anchor="ctr"/>
                </a:tc>
                <a:extLst>
                  <a:ext uri="{0D108BD9-81ED-4DB2-BD59-A6C34878D82A}">
                    <a16:rowId xmlns:a16="http://schemas.microsoft.com/office/drawing/2014/main" val="1181656368"/>
                  </a:ext>
                </a:extLst>
              </a:tr>
              <a:tr h="188085">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10</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11</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100" dirty="0">
                          <a:solidFill>
                            <a:schemeClr val="bg1"/>
                          </a:solidFill>
                          <a:latin typeface="+mn-ea"/>
                          <a:ea typeface="+mn-ea"/>
                        </a:rPr>
                        <a:t>12</a:t>
                      </a:r>
                      <a:r>
                        <a:rPr kumimoji="1" lang="ja-JP" altLang="en-US" sz="1100" dirty="0">
                          <a:solidFill>
                            <a:schemeClr val="bg1"/>
                          </a:solidFill>
                          <a:latin typeface="+mn-ea"/>
                          <a:ea typeface="+mn-ea"/>
                        </a:rPr>
                        <a:t>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１月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２月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dirty="0">
                          <a:solidFill>
                            <a:schemeClr val="bg1"/>
                          </a:solidFill>
                          <a:latin typeface="+mn-ea"/>
                          <a:ea typeface="+mn-ea"/>
                        </a:rPr>
                        <a:t>３月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755370808"/>
                  </a:ext>
                </a:extLst>
              </a:tr>
              <a:tr h="188085">
                <a:tc gridSpan="2" vMerge="1">
                  <a:txBody>
                    <a:bodyPr/>
                    <a:lstStyle/>
                    <a:p>
                      <a:pPr algn="ctr"/>
                      <a:endParaRPr kumimoji="1" lang="ja-JP" altLang="en-US" sz="900" dirty="0">
                        <a:latin typeface="+mn-ea"/>
                        <a:ea typeface="+mn-ea"/>
                      </a:endParaRPr>
                    </a:p>
                  </a:txBody>
                  <a:tcPr marL="0" marR="0" marT="0" marB="0" anchor="ctr"/>
                </a:tc>
                <a:tc hMerge="1"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vMerge="1">
                  <a:txBody>
                    <a:bodyPr/>
                    <a:lstStyle/>
                    <a:p>
                      <a:pPr algn="ctr"/>
                      <a:endParaRPr kumimoji="1" lang="ja-JP" altLang="en-US" sz="900" dirty="0">
                        <a:latin typeface="+mn-ea"/>
                        <a:ea typeface="+mn-ea"/>
                      </a:endParaRPr>
                    </a:p>
                  </a:txBody>
                  <a:tcPr marL="0" marR="0" marT="0" marB="0" anchor="ct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1W</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2W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3W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100" dirty="0">
                          <a:latin typeface="+mn-ea"/>
                          <a:ea typeface="+mn-ea"/>
                        </a:rPr>
                        <a:t>4W</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9167530"/>
                  </a:ext>
                </a:extLst>
              </a:tr>
              <a:tr h="188085">
                <a:tc gridSpan="28">
                  <a:txBody>
                    <a:bodyPr/>
                    <a:lstStyle/>
                    <a:p>
                      <a:pPr algn="l"/>
                      <a:r>
                        <a:rPr kumimoji="1" lang="ja-JP" altLang="en-US" sz="1100" dirty="0">
                          <a:latin typeface="+mn-ea"/>
                          <a:ea typeface="+mn-ea"/>
                        </a:rPr>
                        <a:t>実施項目</a:t>
                      </a:r>
                      <a:r>
                        <a:rPr kumimoji="1" lang="en-US" altLang="ja-JP" sz="1100" dirty="0">
                          <a:latin typeface="+mn-ea"/>
                          <a:ea typeface="+mn-ea"/>
                        </a:rPr>
                        <a:t>4</a:t>
                      </a:r>
                      <a:r>
                        <a:rPr kumimoji="1" lang="ja-JP"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195162"/>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5423647"/>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2640728"/>
                  </a:ext>
                </a:extLst>
              </a:tr>
              <a:tr h="188085">
                <a:tc gridSpan="28">
                  <a:txBody>
                    <a:bodyPr/>
                    <a:lstStyle/>
                    <a:p>
                      <a:pPr algn="l"/>
                      <a:r>
                        <a:rPr kumimoji="1" lang="zh-TW" altLang="en-US" sz="1100" dirty="0">
                          <a:latin typeface="+mn-ea"/>
                          <a:ea typeface="+mn-ea"/>
                        </a:rPr>
                        <a:t>実施項目</a:t>
                      </a:r>
                      <a:r>
                        <a:rPr kumimoji="1" lang="en-US" altLang="zh-TW" sz="1100" dirty="0">
                          <a:latin typeface="+mn-ea"/>
                          <a:ea typeface="+mn-ea"/>
                        </a:rPr>
                        <a:t>5</a:t>
                      </a:r>
                      <a:r>
                        <a:rPr kumimoji="1" lang="zh-TW"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5536512"/>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706028"/>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7155785"/>
                  </a:ext>
                </a:extLst>
              </a:tr>
              <a:tr h="188085">
                <a:tc gridSpan="28">
                  <a:txBody>
                    <a:bodyPr/>
                    <a:lstStyle/>
                    <a:p>
                      <a:pPr algn="l"/>
                      <a:r>
                        <a:rPr kumimoji="1" lang="ja-JP" altLang="en-US" sz="1100" dirty="0">
                          <a:latin typeface="+mn-ea"/>
                          <a:ea typeface="+mn-ea"/>
                        </a:rPr>
                        <a:t>実施項目</a:t>
                      </a:r>
                      <a:r>
                        <a:rPr kumimoji="1" lang="en-US" altLang="ja-JP" sz="1100" dirty="0">
                          <a:latin typeface="+mn-ea"/>
                          <a:ea typeface="+mn-ea"/>
                        </a:rPr>
                        <a:t>6</a:t>
                      </a:r>
                      <a:r>
                        <a:rPr kumimoji="1" lang="ja-JP" altLang="en-US" sz="1100" dirty="0">
                          <a:latin typeface="+mn-ea"/>
                          <a:ea typeface="+mn-ea"/>
                        </a:rPr>
                        <a:t>　〇〇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7150335"/>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①</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9808717"/>
                  </a:ext>
                </a:extLst>
              </a:tr>
              <a:tr h="188085">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100" dirty="0">
                          <a:latin typeface="+mn-ea"/>
                          <a:ea typeface="+mn-ea"/>
                        </a:rPr>
                        <a:t>②</a:t>
                      </a:r>
                      <a:r>
                        <a:rPr kumimoji="1" lang="en-US" altLang="ja-JP" sz="1100" dirty="0">
                          <a:latin typeface="+mn-ea"/>
                          <a:ea typeface="+mn-ea"/>
                        </a:rPr>
                        <a:t>××</a:t>
                      </a: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3150848478"/>
                  </a:ext>
                </a:extLst>
              </a:tr>
              <a:tr h="188085">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2456931"/>
                  </a:ext>
                </a:extLst>
              </a:tr>
              <a:tr h="188085">
                <a:tc>
                  <a:txBody>
                    <a:bodyPr/>
                    <a:lstStyle/>
                    <a:p>
                      <a:pPr algn="ctr"/>
                      <a:endParaRPr kumimoji="1" lang="ja-JP" altLang="en-US" sz="110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1404581"/>
                  </a:ext>
                </a:extLst>
              </a:tr>
            </a:tbl>
          </a:graphicData>
        </a:graphic>
      </p:graphicFrame>
    </p:spTree>
    <p:extLst>
      <p:ext uri="{BB962C8B-B14F-4D97-AF65-F5344CB8AC3E}">
        <p14:creationId xmlns:p14="http://schemas.microsoft.com/office/powerpoint/2010/main" val="760778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５－２　実施体制・役割分担</a:t>
            </a:r>
            <a:r>
              <a:rPr lang="en-US" altLang="ja-JP" dirty="0"/>
              <a:t>】</a:t>
            </a:r>
            <a:endParaRPr kumimoji="1" lang="ja-JP" altLang="en-US" dirty="0"/>
          </a:p>
        </p:txBody>
      </p:sp>
      <p:graphicFrame>
        <p:nvGraphicFramePr>
          <p:cNvPr id="56" name="Group 72">
            <a:extLst>
              <a:ext uri="{FF2B5EF4-FFF2-40B4-BE49-F238E27FC236}">
                <a16:creationId xmlns:a16="http://schemas.microsoft.com/office/drawing/2014/main" id="{5CA4FAAB-A778-474F-B2CA-70B6E835A19A}"/>
              </a:ext>
            </a:extLst>
          </p:cNvPr>
          <p:cNvGraphicFramePr>
            <a:graphicFrameLocks noGrp="1"/>
          </p:cNvGraphicFramePr>
          <p:nvPr>
            <p:extLst>
              <p:ext uri="{D42A27DB-BD31-4B8C-83A1-F6EECF244321}">
                <p14:modId xmlns:p14="http://schemas.microsoft.com/office/powerpoint/2010/main" val="3501152535"/>
              </p:ext>
            </p:extLst>
          </p:nvPr>
        </p:nvGraphicFramePr>
        <p:xfrm>
          <a:off x="6095999" y="3600515"/>
          <a:ext cx="5840252" cy="1734538"/>
        </p:xfrm>
        <a:graphic>
          <a:graphicData uri="http://schemas.openxmlformats.org/drawingml/2006/table">
            <a:tbl>
              <a:tblPr/>
              <a:tblGrid>
                <a:gridCol w="482695">
                  <a:extLst>
                    <a:ext uri="{9D8B030D-6E8A-4147-A177-3AD203B41FA5}">
                      <a16:colId xmlns:a16="http://schemas.microsoft.com/office/drawing/2014/main" val="4099293094"/>
                    </a:ext>
                  </a:extLst>
                </a:gridCol>
                <a:gridCol w="1295306">
                  <a:extLst>
                    <a:ext uri="{9D8B030D-6E8A-4147-A177-3AD203B41FA5}">
                      <a16:colId xmlns:a16="http://schemas.microsoft.com/office/drawing/2014/main" val="20000"/>
                    </a:ext>
                  </a:extLst>
                </a:gridCol>
                <a:gridCol w="1127760">
                  <a:extLst>
                    <a:ext uri="{9D8B030D-6E8A-4147-A177-3AD203B41FA5}">
                      <a16:colId xmlns:a16="http://schemas.microsoft.com/office/drawing/2014/main" val="20001"/>
                    </a:ext>
                  </a:extLst>
                </a:gridCol>
                <a:gridCol w="1391920">
                  <a:extLst>
                    <a:ext uri="{9D8B030D-6E8A-4147-A177-3AD203B41FA5}">
                      <a16:colId xmlns:a16="http://schemas.microsoft.com/office/drawing/2014/main" val="20002"/>
                    </a:ext>
                  </a:extLst>
                </a:gridCol>
                <a:gridCol w="1542571">
                  <a:extLst>
                    <a:ext uri="{9D8B030D-6E8A-4147-A177-3AD203B41FA5}">
                      <a16:colId xmlns:a16="http://schemas.microsoft.com/office/drawing/2014/main" val="20003"/>
                    </a:ext>
                  </a:extLst>
                </a:gridCol>
              </a:tblGrid>
              <a:tr h="22999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No.</a:t>
                      </a:r>
                      <a:endPar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grid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事業者（例）</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hMerge="1">
                  <a:txBody>
                    <a:bodyPr/>
                    <a:lstStyle/>
                    <a:p>
                      <a:endParaRPr kumimoji="1" lang="ja-JP" altLang="en-US"/>
                    </a:p>
                  </a:txBody>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従事予定者数</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役割</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extLst>
                  <a:ext uri="{0D108BD9-81ED-4DB2-BD59-A6C34878D82A}">
                    <a16:rowId xmlns:a16="http://schemas.microsoft.com/office/drawing/2014/main" val="10000"/>
                  </a:ext>
                </a:extLst>
              </a:tr>
              <a:tr h="286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１</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代表団体</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6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２</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参加団体</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lang="en-US" altLang="ja-JP" sz="1050" b="1" dirty="0"/>
                        <a:t>(</a:t>
                      </a:r>
                      <a:r>
                        <a:rPr lang="ja-JP" altLang="en-US" sz="1050" b="1" dirty="0"/>
                        <a:t>運航事業者）</a:t>
                      </a:r>
                      <a:endParaRPr kumimoji="0" lang="ja-JP" altLang="en-US"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6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3</a:t>
                      </a: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参加団体</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lang="en-US" altLang="ja-JP" sz="1050" b="1" dirty="0"/>
                        <a:t>(VP</a:t>
                      </a:r>
                      <a:r>
                        <a:rPr lang="ja-JP" altLang="en-US" sz="1050" b="1" dirty="0"/>
                        <a:t>運営事業者）</a:t>
                      </a:r>
                      <a:endParaRPr kumimoji="0" lang="ja-JP" altLang="en-US"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6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4</a:t>
                      </a: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r>
                        <a:rPr lang="ja-JP" altLang="en-US" sz="1050" dirty="0"/>
                        <a:t>連携事業者</a:t>
                      </a:r>
                      <a:endParaRPr lang="en-US" altLang="ja-JP" sz="1050" dirty="0"/>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86482741"/>
                  </a:ext>
                </a:extLst>
              </a:tr>
            </a:tbl>
          </a:graphicData>
        </a:graphic>
      </p:graphicFrame>
      <p:sp>
        <p:nvSpPr>
          <p:cNvPr id="58" name="正方形/長方形 57">
            <a:extLst>
              <a:ext uri="{FF2B5EF4-FFF2-40B4-BE49-F238E27FC236}">
                <a16:creationId xmlns:a16="http://schemas.microsoft.com/office/drawing/2014/main" id="{97F8D4A8-E964-4308-BDAD-FF2BAEB2565B}"/>
              </a:ext>
            </a:extLst>
          </p:cNvPr>
          <p:cNvSpPr/>
          <p:nvPr/>
        </p:nvSpPr>
        <p:spPr>
          <a:xfrm>
            <a:off x="7973215" y="1718004"/>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代表団体</a:t>
            </a:r>
          </a:p>
        </p:txBody>
      </p:sp>
      <p:sp>
        <p:nvSpPr>
          <p:cNvPr id="60" name="正方形/長方形 59">
            <a:extLst>
              <a:ext uri="{FF2B5EF4-FFF2-40B4-BE49-F238E27FC236}">
                <a16:creationId xmlns:a16="http://schemas.microsoft.com/office/drawing/2014/main" id="{97F8D4A8-E964-4308-BDAD-FF2BAEB2565B}"/>
              </a:ext>
            </a:extLst>
          </p:cNvPr>
          <p:cNvSpPr/>
          <p:nvPr/>
        </p:nvSpPr>
        <p:spPr>
          <a:xfrm>
            <a:off x="7973214" y="2328043"/>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参加団体</a:t>
            </a:r>
            <a:endParaRPr kumimoji="1" lang="en-US" altLang="ja-JP"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VP</a:t>
            </a: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運営事業者）</a:t>
            </a:r>
          </a:p>
        </p:txBody>
      </p:sp>
      <p:sp>
        <p:nvSpPr>
          <p:cNvPr id="63" name="正方形/長方形 62">
            <a:extLst>
              <a:ext uri="{FF2B5EF4-FFF2-40B4-BE49-F238E27FC236}">
                <a16:creationId xmlns:a16="http://schemas.microsoft.com/office/drawing/2014/main" id="{97F8D4A8-E964-4308-BDAD-FF2BAEB2565B}"/>
              </a:ext>
            </a:extLst>
          </p:cNvPr>
          <p:cNvSpPr/>
          <p:nvPr/>
        </p:nvSpPr>
        <p:spPr>
          <a:xfrm>
            <a:off x="6258508" y="2358638"/>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参加団体</a:t>
            </a:r>
            <a:endParaRPr kumimoji="1" lang="en-US" altLang="ja-JP"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（運航事業者）</a:t>
            </a:r>
          </a:p>
        </p:txBody>
      </p:sp>
      <p:sp>
        <p:nvSpPr>
          <p:cNvPr id="64" name="正方形/長方形 63">
            <a:extLst>
              <a:ext uri="{FF2B5EF4-FFF2-40B4-BE49-F238E27FC236}">
                <a16:creationId xmlns:a16="http://schemas.microsoft.com/office/drawing/2014/main" id="{97F8D4A8-E964-4308-BDAD-FF2BAEB2565B}"/>
              </a:ext>
            </a:extLst>
          </p:cNvPr>
          <p:cNvSpPr/>
          <p:nvPr/>
        </p:nvSpPr>
        <p:spPr>
          <a:xfrm>
            <a:off x="9719286" y="2785064"/>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協力団体</a:t>
            </a:r>
          </a:p>
        </p:txBody>
      </p:sp>
      <p:cxnSp>
        <p:nvCxnSpPr>
          <p:cNvPr id="5" name="直線コネクタ 4"/>
          <p:cNvCxnSpPr>
            <a:stCxn id="58" idx="2"/>
            <a:endCxn id="60" idx="0"/>
          </p:cNvCxnSpPr>
          <p:nvPr/>
        </p:nvCxnSpPr>
        <p:spPr>
          <a:xfrm flipH="1">
            <a:off x="8756247" y="2062311"/>
            <a:ext cx="1" cy="265732"/>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7" name="カギ線コネクタ 6"/>
          <p:cNvCxnSpPr>
            <a:stCxn id="58" idx="2"/>
            <a:endCxn id="63" idx="0"/>
          </p:cNvCxnSpPr>
          <p:nvPr/>
        </p:nvCxnSpPr>
        <p:spPr>
          <a:xfrm rot="5400000">
            <a:off x="7750732" y="1353121"/>
            <a:ext cx="296327" cy="1714707"/>
          </a:xfrm>
          <a:prstGeom prst="bentConnector3">
            <a:avLst/>
          </a:prstGeom>
          <a:ln>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cxnSp>
        <p:nvCxnSpPr>
          <p:cNvPr id="65" name="カギ線コネクタ 64"/>
          <p:cNvCxnSpPr>
            <a:stCxn id="58" idx="3"/>
            <a:endCxn id="64" idx="0"/>
          </p:cNvCxnSpPr>
          <p:nvPr/>
        </p:nvCxnSpPr>
        <p:spPr>
          <a:xfrm>
            <a:off x="9539280" y="1890158"/>
            <a:ext cx="963039" cy="894906"/>
          </a:xfrm>
          <a:prstGeom prst="bentConnector2">
            <a:avLst/>
          </a:prstGeom>
          <a:ln>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sp>
        <p:nvSpPr>
          <p:cNvPr id="75" name="テキスト ボックス 1">
            <a:extLst>
              <a:ext uri="{FF2B5EF4-FFF2-40B4-BE49-F238E27FC236}">
                <a16:creationId xmlns:a16="http://schemas.microsoft.com/office/drawing/2014/main" id="{EE83D720-2FB3-4314-B6B0-868F23EDCC67}"/>
              </a:ext>
            </a:extLst>
          </p:cNvPr>
          <p:cNvSpPr txBox="1">
            <a:spLocks noChangeArrowheads="1"/>
          </p:cNvSpPr>
          <p:nvPr/>
        </p:nvSpPr>
        <p:spPr bwMode="auto">
          <a:xfrm>
            <a:off x="7392138" y="1071022"/>
            <a:ext cx="4428387" cy="513619"/>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defPPr>
              <a:defRPr lang="ja-JP"/>
            </a:defPPr>
            <a:lvl1pPr marL="285750" marR="0" lvl="0" indent="-285750" defTabSz="457200" fontAlgn="auto">
              <a:lnSpc>
                <a:spcPct val="100000"/>
              </a:lnSpc>
              <a:spcBef>
                <a:spcPts val="600"/>
              </a:spcBef>
              <a:spcAft>
                <a:spcPts val="0"/>
              </a:spcAft>
              <a:buClrTx/>
              <a:buSzTx/>
              <a:buFont typeface="Arial" panose="020B0604020202020204" pitchFamily="34" charset="0"/>
              <a:buChar char="•"/>
              <a:tabLst/>
              <a:defRPr kumimoji="0" sz="1400" b="0" i="0" u="none" strike="noStrike" kern="0" cap="none" spc="0" normalizeH="0" baseline="0">
                <a:ln>
                  <a:noFill/>
                </a:ln>
                <a:solidFill>
                  <a:prstClr val="black"/>
                </a:solidFill>
                <a:effectLst/>
                <a:uLnTx/>
                <a:uFillTx/>
                <a:latin typeface="Meiryo UI" panose="020B0604030504040204" pitchFamily="50" charset="-128"/>
              </a:defRPr>
            </a:lvl1pPr>
            <a:lvl2pPr marL="742950" marR="0" lvl="1" indent="-285750" defTabSz="457200" fontAlgn="auto">
              <a:lnSpc>
                <a:spcPct val="100000"/>
              </a:lnSpc>
              <a:spcBef>
                <a:spcPts val="600"/>
              </a:spcBef>
              <a:spcAft>
                <a:spcPts val="0"/>
              </a:spcAft>
              <a:buClrTx/>
              <a:buSzTx/>
              <a:buFont typeface="Wingdings" panose="05000000000000000000" pitchFamily="2" charset="2"/>
              <a:buChar char="ü"/>
              <a:tabLst/>
              <a:defRPr kumimoji="0" sz="1400" b="0" i="0" u="none" strike="noStrike" kern="0" cap="none" spc="0" normalizeH="0" baseline="0">
                <a:ln>
                  <a:noFill/>
                </a:ln>
                <a:solidFill>
                  <a:srgbClr val="C00000"/>
                </a:solidFill>
                <a:effectLst/>
                <a:uLnTx/>
                <a:uFillTx/>
                <a:latin typeface="Meiryo UI" panose="020B0604030504040204" pitchFamily="50" charset="-128"/>
              </a:defRPr>
            </a:lvl2pPr>
          </a:lstStyle>
          <a:p>
            <a:pPr marL="0" marR="0" lvl="0" indent="0" algn="l" defTabSz="4572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dirty="0">
                <a:ea typeface="Meiryo UI"/>
              </a:rPr>
              <a:t>コンソーシアムの</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役割分担を記載すること</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b="1" dirty="0">
                <a:ea typeface="Meiryo UI"/>
              </a:rPr>
              <a:t>運航事業者、</a:t>
            </a:r>
            <a:r>
              <a:rPr lang="en-US" altLang="ja-JP" b="1" dirty="0">
                <a:ea typeface="Meiryo UI"/>
              </a:rPr>
              <a:t>VP</a:t>
            </a:r>
            <a:r>
              <a:rPr lang="ja-JP" altLang="en-US" b="1" dirty="0">
                <a:ea typeface="Meiryo UI"/>
              </a:rPr>
              <a:t>運営事業者</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は必ず明示すること</a:t>
            </a:r>
          </a:p>
        </p:txBody>
      </p:sp>
      <p:graphicFrame>
        <p:nvGraphicFramePr>
          <p:cNvPr id="76" name="Group 72">
            <a:extLst>
              <a:ext uri="{FF2B5EF4-FFF2-40B4-BE49-F238E27FC236}">
                <a16:creationId xmlns:a16="http://schemas.microsoft.com/office/drawing/2014/main" id="{5CA4FAAB-A778-474F-B2CA-70B6E835A19A}"/>
              </a:ext>
            </a:extLst>
          </p:cNvPr>
          <p:cNvGraphicFramePr>
            <a:graphicFrameLocks noGrp="1"/>
          </p:cNvGraphicFramePr>
          <p:nvPr/>
        </p:nvGraphicFramePr>
        <p:xfrm>
          <a:off x="255749" y="3600516"/>
          <a:ext cx="5106707" cy="1137372"/>
        </p:xfrm>
        <a:graphic>
          <a:graphicData uri="http://schemas.openxmlformats.org/drawingml/2006/table">
            <a:tbl>
              <a:tblPr/>
              <a:tblGrid>
                <a:gridCol w="443394">
                  <a:extLst>
                    <a:ext uri="{9D8B030D-6E8A-4147-A177-3AD203B41FA5}">
                      <a16:colId xmlns:a16="http://schemas.microsoft.com/office/drawing/2014/main" val="398132584"/>
                    </a:ext>
                  </a:extLst>
                </a:gridCol>
                <a:gridCol w="842276">
                  <a:extLst>
                    <a:ext uri="{9D8B030D-6E8A-4147-A177-3AD203B41FA5}">
                      <a16:colId xmlns:a16="http://schemas.microsoft.com/office/drawing/2014/main" val="20002"/>
                    </a:ext>
                  </a:extLst>
                </a:gridCol>
                <a:gridCol w="1306286">
                  <a:extLst>
                    <a:ext uri="{9D8B030D-6E8A-4147-A177-3AD203B41FA5}">
                      <a16:colId xmlns:a16="http://schemas.microsoft.com/office/drawing/2014/main" val="75540912"/>
                    </a:ext>
                  </a:extLst>
                </a:gridCol>
                <a:gridCol w="2514751">
                  <a:extLst>
                    <a:ext uri="{9D8B030D-6E8A-4147-A177-3AD203B41FA5}">
                      <a16:colId xmlns:a16="http://schemas.microsoft.com/office/drawing/2014/main" val="20003"/>
                    </a:ext>
                  </a:extLst>
                </a:gridCol>
              </a:tblGrid>
              <a:tr h="28434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No.</a:t>
                      </a:r>
                      <a:endParaRPr kumimoji="0" lang="ja-JP" altLang="en-US" sz="105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担当者</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役割</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実施項目</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extLst>
                  <a:ext uri="{0D108BD9-81ED-4DB2-BD59-A6C34878D82A}">
                    <a16:rowId xmlns:a16="http://schemas.microsoft.com/office/drawing/2014/main" val="10000"/>
                  </a:ext>
                </a:extLst>
              </a:tr>
              <a:tr h="28434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１</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プロジェクト責任者</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全体管理</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434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２</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実施担当者</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r>
                        <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の実施</a:t>
                      </a: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434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3</a:t>
                      </a: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7" name="正方形/長方形 76">
            <a:extLst>
              <a:ext uri="{FF2B5EF4-FFF2-40B4-BE49-F238E27FC236}">
                <a16:creationId xmlns:a16="http://schemas.microsoft.com/office/drawing/2014/main" id="{97F8D4A8-E964-4308-BDAD-FF2BAEB2565B}"/>
              </a:ext>
            </a:extLst>
          </p:cNvPr>
          <p:cNvSpPr/>
          <p:nvPr/>
        </p:nvSpPr>
        <p:spPr>
          <a:xfrm>
            <a:off x="1227242" y="1596214"/>
            <a:ext cx="2397437"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プロジェクト責任者</a:t>
            </a:r>
          </a:p>
        </p:txBody>
      </p:sp>
      <p:sp>
        <p:nvSpPr>
          <p:cNvPr id="78" name="正方形/長方形 77">
            <a:extLst>
              <a:ext uri="{FF2B5EF4-FFF2-40B4-BE49-F238E27FC236}">
                <a16:creationId xmlns:a16="http://schemas.microsoft.com/office/drawing/2014/main" id="{97F8D4A8-E964-4308-BDAD-FF2BAEB2565B}"/>
              </a:ext>
            </a:extLst>
          </p:cNvPr>
          <p:cNvSpPr/>
          <p:nvPr/>
        </p:nvSpPr>
        <p:spPr>
          <a:xfrm>
            <a:off x="255749" y="2630220"/>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2.XX</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担当</a:t>
            </a:r>
          </a:p>
        </p:txBody>
      </p:sp>
      <p:cxnSp>
        <p:nvCxnSpPr>
          <p:cNvPr id="80" name="カギ線コネクタ 79"/>
          <p:cNvCxnSpPr>
            <a:stCxn id="77" idx="2"/>
            <a:endCxn id="78" idx="0"/>
          </p:cNvCxnSpPr>
          <p:nvPr/>
        </p:nvCxnSpPr>
        <p:spPr>
          <a:xfrm rot="5400000">
            <a:off x="1387523" y="1591781"/>
            <a:ext cx="689699" cy="1387179"/>
          </a:xfrm>
          <a:prstGeom prst="bentConnector3">
            <a:avLst>
              <a:gd name="adj1" fmla="val 50000"/>
            </a:avLst>
          </a:prstGeom>
          <a:ln>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sp>
        <p:nvSpPr>
          <p:cNvPr id="81" name="正方形/長方形 80">
            <a:extLst>
              <a:ext uri="{FF2B5EF4-FFF2-40B4-BE49-F238E27FC236}">
                <a16:creationId xmlns:a16="http://schemas.microsoft.com/office/drawing/2014/main" id="{97F8D4A8-E964-4308-BDAD-FF2BAEB2565B}"/>
              </a:ext>
            </a:extLst>
          </p:cNvPr>
          <p:cNvSpPr/>
          <p:nvPr/>
        </p:nvSpPr>
        <p:spPr>
          <a:xfrm>
            <a:off x="2026069" y="2618138"/>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3.XX</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担当</a:t>
            </a:r>
          </a:p>
        </p:txBody>
      </p:sp>
      <p:cxnSp>
        <p:nvCxnSpPr>
          <p:cNvPr id="82" name="カギ線コネクタ 81"/>
          <p:cNvCxnSpPr>
            <a:stCxn id="77" idx="2"/>
            <a:endCxn id="81" idx="0"/>
          </p:cNvCxnSpPr>
          <p:nvPr/>
        </p:nvCxnSpPr>
        <p:spPr>
          <a:xfrm rot="16200000" flipH="1">
            <a:off x="2278723" y="2087758"/>
            <a:ext cx="677617" cy="383141"/>
          </a:xfrm>
          <a:prstGeom prst="bentConnector3">
            <a:avLst>
              <a:gd name="adj1" fmla="val 50000"/>
            </a:avLst>
          </a:prstGeom>
          <a:ln>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sp>
        <p:nvSpPr>
          <p:cNvPr id="83" name="正方形/長方形 82">
            <a:extLst>
              <a:ext uri="{FF2B5EF4-FFF2-40B4-BE49-F238E27FC236}">
                <a16:creationId xmlns:a16="http://schemas.microsoft.com/office/drawing/2014/main" id="{97F8D4A8-E964-4308-BDAD-FF2BAEB2565B}"/>
              </a:ext>
            </a:extLst>
          </p:cNvPr>
          <p:cNvSpPr/>
          <p:nvPr/>
        </p:nvSpPr>
        <p:spPr>
          <a:xfrm>
            <a:off x="3796390" y="2630220"/>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担当</a:t>
            </a:r>
          </a:p>
        </p:txBody>
      </p:sp>
      <p:cxnSp>
        <p:nvCxnSpPr>
          <p:cNvPr id="84" name="カギ線コネクタ 83"/>
          <p:cNvCxnSpPr>
            <a:stCxn id="77" idx="2"/>
            <a:endCxn id="83" idx="0"/>
          </p:cNvCxnSpPr>
          <p:nvPr/>
        </p:nvCxnSpPr>
        <p:spPr>
          <a:xfrm rot="16200000" flipH="1">
            <a:off x="3157843" y="1208639"/>
            <a:ext cx="689699" cy="2153462"/>
          </a:xfrm>
          <a:prstGeom prst="bentConnector3">
            <a:avLst>
              <a:gd name="adj1" fmla="val 50000"/>
            </a:avLst>
          </a:prstGeom>
          <a:ln>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sp>
        <p:nvSpPr>
          <p:cNvPr id="87" name="正方形/長方形 86">
            <a:extLst>
              <a:ext uri="{FF2B5EF4-FFF2-40B4-BE49-F238E27FC236}">
                <a16:creationId xmlns:a16="http://schemas.microsoft.com/office/drawing/2014/main" id="{97F8D4A8-E964-4308-BDAD-FF2BAEB2565B}"/>
              </a:ext>
            </a:extLst>
          </p:cNvPr>
          <p:cNvSpPr/>
          <p:nvPr/>
        </p:nvSpPr>
        <p:spPr>
          <a:xfrm>
            <a:off x="2026069" y="3175092"/>
            <a:ext cx="1566065" cy="34430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担当</a:t>
            </a:r>
          </a:p>
        </p:txBody>
      </p:sp>
      <p:cxnSp>
        <p:nvCxnSpPr>
          <p:cNvPr id="89" name="直線コネクタ 88"/>
          <p:cNvCxnSpPr>
            <a:stCxn id="81" idx="2"/>
            <a:endCxn id="87" idx="0"/>
          </p:cNvCxnSpPr>
          <p:nvPr/>
        </p:nvCxnSpPr>
        <p:spPr>
          <a:xfrm>
            <a:off x="2809102" y="2962445"/>
            <a:ext cx="0" cy="212647"/>
          </a:xfrm>
          <a:prstGeom prst="line">
            <a:avLst/>
          </a:prstGeom>
          <a:ln>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sp>
        <p:nvSpPr>
          <p:cNvPr id="57" name="AutoShape 10">
            <a:extLst>
              <a:ext uri="{FF2B5EF4-FFF2-40B4-BE49-F238E27FC236}">
                <a16:creationId xmlns:a16="http://schemas.microsoft.com/office/drawing/2014/main" id="{DAB6380F-18A1-4D89-8C9E-607F6E59B69F}"/>
              </a:ext>
            </a:extLst>
          </p:cNvPr>
          <p:cNvSpPr>
            <a:spLocks noChangeArrowheads="1"/>
          </p:cNvSpPr>
          <p:nvPr/>
        </p:nvSpPr>
        <p:spPr bwMode="auto">
          <a:xfrm>
            <a:off x="291341" y="5407892"/>
            <a:ext cx="11620853" cy="1333717"/>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88900" indent="-88900" algn="l" fontAlgn="ctr">
              <a:buClr>
                <a:schemeClr val="tx1"/>
              </a:buClr>
              <a:buFont typeface="Arial" panose="020B0604020202020204" pitchFamily="34" charset="0"/>
              <a:buChar char="•"/>
            </a:pPr>
            <a:r>
              <a:rPr kumimoji="1" lang="ja-JP" altLang="en-US" sz="1400" b="0" i="0" u="none" strike="noStrike" kern="1200" dirty="0">
                <a:effectLst/>
                <a:latin typeface="+mn-ea"/>
                <a:ea typeface="+mn-ea"/>
                <a:cs typeface="+mn-cs"/>
              </a:rPr>
              <a:t>事業推進に伴う実施体制（代表・連携事業者）／各社の役割分担／各社の本事業の実施内容等に関連する実績／各社の既存事業内容等を踏まえた実施体制・役割分担に係る工夫を具体的に記載すること</a:t>
            </a:r>
            <a:endParaRPr kumimoji="1" lang="en-US" altLang="ja-JP" sz="1400" b="0" i="0" u="none" strike="noStrike" kern="1200" dirty="0">
              <a:effectLst/>
              <a:latin typeface="+mn-ea"/>
              <a:ea typeface="+mn-ea"/>
              <a:cs typeface="+mn-cs"/>
            </a:endParaRPr>
          </a:p>
          <a:p>
            <a:pPr marL="355600" indent="-171450" algn="l" fontAlgn="ctr">
              <a:spcBef>
                <a:spcPts val="200"/>
              </a:spcBef>
              <a:buFont typeface="Yu Gothic UI" panose="020B0500000000000000" pitchFamily="50" charset="-128"/>
              <a:buChar char="※"/>
            </a:pPr>
            <a:r>
              <a:rPr lang="ja-JP" altLang="en-US" sz="1400" b="0" i="0" u="none" strike="noStrike" dirty="0">
                <a:effectLst/>
                <a:latin typeface="+mn-ea"/>
                <a:ea typeface="+mn-ea"/>
              </a:rPr>
              <a:t>連携事業者における事業者名の開示については代表事業者の一存に委ねるものの、体制構築にあたり以下の点について留意すること</a:t>
            </a:r>
            <a:endParaRPr lang="en-US" altLang="ja-JP" sz="1400" b="0" i="0" u="none" strike="noStrike" dirty="0">
              <a:effectLst/>
              <a:latin typeface="+mn-ea"/>
              <a:ea typeface="+mn-ea"/>
            </a:endParaRPr>
          </a:p>
          <a:p>
            <a:pPr marL="541338" indent="-177800" algn="l" fontAlgn="ctr">
              <a:buFont typeface="+mj-ea"/>
              <a:buAutoNum type="circleNumDbPlain"/>
            </a:pPr>
            <a:r>
              <a:rPr lang="en-US" altLang="ja-JP" sz="1400" b="0" i="0" u="none" strike="noStrike" dirty="0">
                <a:effectLst/>
                <a:latin typeface="+mn-ea"/>
                <a:ea typeface="+mn-ea"/>
              </a:rPr>
              <a:t>AOC</a:t>
            </a:r>
            <a:r>
              <a:rPr lang="ja-JP" altLang="en-US" sz="1400" b="0" i="0" u="none" strike="noStrike" dirty="0">
                <a:effectLst/>
                <a:latin typeface="+mn-ea"/>
                <a:ea typeface="+mn-ea"/>
              </a:rPr>
              <a:t>（航空運送事業許可）を取得可能、且つ我が国における</a:t>
            </a:r>
            <a:r>
              <a:rPr lang="en-US" altLang="ja-JP" sz="1400" b="0" i="0" u="none" strike="noStrike" dirty="0">
                <a:effectLst/>
                <a:latin typeface="+mn-ea"/>
                <a:ea typeface="+mn-ea"/>
              </a:rPr>
              <a:t>TC</a:t>
            </a:r>
            <a:r>
              <a:rPr lang="ja-JP" altLang="en-US" sz="1400" b="0" i="0" u="none" strike="noStrike" dirty="0">
                <a:effectLst/>
                <a:latin typeface="+mn-ea"/>
                <a:ea typeface="+mn-ea"/>
              </a:rPr>
              <a:t>（型式証明）取得済みの機体（取得見込み、取得予定も含む）を確保可能な者が体制に含まれていること</a:t>
            </a:r>
            <a:endParaRPr lang="en-US" altLang="ja-JP" sz="1400" b="0" i="0" u="none" strike="noStrike" dirty="0">
              <a:effectLst/>
              <a:latin typeface="+mn-ea"/>
              <a:ea typeface="+mn-ea"/>
            </a:endParaRPr>
          </a:p>
          <a:p>
            <a:pPr marL="541338" indent="-177800" algn="l" fontAlgn="ctr">
              <a:buFont typeface="+mj-ea"/>
              <a:buAutoNum type="circleNumDbPlain"/>
            </a:pPr>
            <a:r>
              <a:rPr lang="ja-JP" altLang="en-US" sz="1400" b="0" i="0" u="none" strike="noStrike" dirty="0">
                <a:effectLst/>
                <a:latin typeface="+mn-ea"/>
                <a:ea typeface="+mn-ea"/>
              </a:rPr>
              <a:t>代表・連携事業者においては当該事業（空飛ぶクルマ）に関連する実績・専門性を有する者が含まれていること</a:t>
            </a:r>
          </a:p>
        </p:txBody>
      </p:sp>
      <p:sp>
        <p:nvSpPr>
          <p:cNvPr id="92" name="テキスト ボックス 1">
            <a:extLst>
              <a:ext uri="{FF2B5EF4-FFF2-40B4-BE49-F238E27FC236}">
                <a16:creationId xmlns:a16="http://schemas.microsoft.com/office/drawing/2014/main" id="{EE83D720-2FB3-4314-B6B0-868F23EDCC67}"/>
              </a:ext>
            </a:extLst>
          </p:cNvPr>
          <p:cNvSpPr txBox="1">
            <a:spLocks noChangeArrowheads="1"/>
          </p:cNvSpPr>
          <p:nvPr/>
        </p:nvSpPr>
        <p:spPr bwMode="auto">
          <a:xfrm rot="868181">
            <a:off x="3744984" y="2132487"/>
            <a:ext cx="1250131" cy="235980"/>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（イメージ）</a:t>
            </a:r>
          </a:p>
        </p:txBody>
      </p:sp>
      <p:sp>
        <p:nvSpPr>
          <p:cNvPr id="25" name="テキスト ボックス 1">
            <a:extLst>
              <a:ext uri="{FF2B5EF4-FFF2-40B4-BE49-F238E27FC236}">
                <a16:creationId xmlns:a16="http://schemas.microsoft.com/office/drawing/2014/main" id="{EE83D720-2FB3-4314-B6B0-868F23EDCC67}"/>
              </a:ext>
            </a:extLst>
          </p:cNvPr>
          <p:cNvSpPr txBox="1">
            <a:spLocks noChangeArrowheads="1"/>
          </p:cNvSpPr>
          <p:nvPr/>
        </p:nvSpPr>
        <p:spPr bwMode="auto">
          <a:xfrm rot="868181">
            <a:off x="9958578" y="2132487"/>
            <a:ext cx="1250131" cy="235980"/>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（イメージ）</a:t>
            </a:r>
          </a:p>
        </p:txBody>
      </p:sp>
    </p:spTree>
    <p:extLst>
      <p:ext uri="{BB962C8B-B14F-4D97-AF65-F5344CB8AC3E}">
        <p14:creationId xmlns:p14="http://schemas.microsoft.com/office/powerpoint/2010/main" val="4202942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５－３　リスク対策</a:t>
            </a:r>
            <a:r>
              <a:rPr lang="en-US" altLang="ja-JP" dirty="0"/>
              <a:t>】</a:t>
            </a:r>
            <a:endParaRPr kumimoji="1" lang="ja-JP" altLang="en-US" dirty="0"/>
          </a:p>
        </p:txBody>
      </p:sp>
      <p:cxnSp>
        <p:nvCxnSpPr>
          <p:cNvPr id="6"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185788" y="1310777"/>
            <a:ext cx="580557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7" name="Rectangle 5">
            <a:extLst>
              <a:ext uri="{FF2B5EF4-FFF2-40B4-BE49-F238E27FC236}">
                <a16:creationId xmlns:a16="http://schemas.microsoft.com/office/drawing/2014/main" id="{C5C97B81-32F3-4188-8BE7-4DFC82D2DD2E}"/>
              </a:ext>
            </a:extLst>
          </p:cNvPr>
          <p:cNvSpPr>
            <a:spLocks noChangeArrowheads="1"/>
          </p:cNvSpPr>
          <p:nvPr/>
        </p:nvSpPr>
        <p:spPr bwMode="auto">
          <a:xfrm>
            <a:off x="1991360" y="1205433"/>
            <a:ext cx="20574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想定されるリスク</a:t>
            </a:r>
          </a:p>
        </p:txBody>
      </p:sp>
      <p:cxnSp>
        <p:nvCxnSpPr>
          <p:cNvPr id="8" name="直線コネクタ 7">
            <a:extLst>
              <a:ext uri="{FF2B5EF4-FFF2-40B4-BE49-F238E27FC236}">
                <a16:creationId xmlns:a16="http://schemas.microsoft.com/office/drawing/2014/main" id="{51BFE2A8-42A2-4E76-B629-FD38DA37B0E3}"/>
              </a:ext>
            </a:extLst>
          </p:cNvPr>
          <p:cNvCxnSpPr>
            <a:cxnSpLocks/>
          </p:cNvCxnSpPr>
          <p:nvPr/>
        </p:nvCxnSpPr>
        <p:spPr bwMode="auto">
          <a:xfrm>
            <a:off x="6204451" y="1310777"/>
            <a:ext cx="580557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9" name="Rectangle 5">
            <a:extLst>
              <a:ext uri="{FF2B5EF4-FFF2-40B4-BE49-F238E27FC236}">
                <a16:creationId xmlns:a16="http://schemas.microsoft.com/office/drawing/2014/main" id="{C5C97B81-32F3-4188-8BE7-4DFC82D2DD2E}"/>
              </a:ext>
            </a:extLst>
          </p:cNvPr>
          <p:cNvSpPr>
            <a:spLocks noChangeArrowheads="1"/>
          </p:cNvSpPr>
          <p:nvPr/>
        </p:nvSpPr>
        <p:spPr bwMode="auto">
          <a:xfrm>
            <a:off x="7964551" y="1205433"/>
            <a:ext cx="227457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対策・対応方法</a:t>
            </a:r>
          </a:p>
        </p:txBody>
      </p:sp>
      <p:sp>
        <p:nvSpPr>
          <p:cNvPr id="10" name="正方形/長方形 9">
            <a:extLst>
              <a:ext uri="{FF2B5EF4-FFF2-40B4-BE49-F238E27FC236}">
                <a16:creationId xmlns:a16="http://schemas.microsoft.com/office/drawing/2014/main" id="{7F50B7F7-ADB5-40E0-8FA8-4C228D849299}"/>
              </a:ext>
            </a:extLst>
          </p:cNvPr>
          <p:cNvSpPr/>
          <p:nvPr/>
        </p:nvSpPr>
        <p:spPr>
          <a:xfrm>
            <a:off x="191069" y="1808329"/>
            <a:ext cx="5800298"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11" name="正方形/長方形 10">
            <a:extLst>
              <a:ext uri="{FF2B5EF4-FFF2-40B4-BE49-F238E27FC236}">
                <a16:creationId xmlns:a16="http://schemas.microsoft.com/office/drawing/2014/main" id="{7F50B7F7-ADB5-40E0-8FA8-4C228D849299}"/>
              </a:ext>
            </a:extLst>
          </p:cNvPr>
          <p:cNvSpPr/>
          <p:nvPr/>
        </p:nvSpPr>
        <p:spPr>
          <a:xfrm>
            <a:off x="6209732" y="1808329"/>
            <a:ext cx="5800298"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5" name="AutoShape 10">
            <a:extLst>
              <a:ext uri="{FF2B5EF4-FFF2-40B4-BE49-F238E27FC236}">
                <a16:creationId xmlns:a16="http://schemas.microsoft.com/office/drawing/2014/main" id="{93654BDB-ED81-42CD-9E06-08B932D719EA}"/>
              </a:ext>
            </a:extLst>
          </p:cNvPr>
          <p:cNvSpPr>
            <a:spLocks noChangeArrowheads="1"/>
          </p:cNvSpPr>
          <p:nvPr/>
        </p:nvSpPr>
        <p:spPr bwMode="auto">
          <a:xfrm>
            <a:off x="2639206" y="2708957"/>
            <a:ext cx="7210188" cy="1800164"/>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88900" indent="-88900" algn="l" fontAlgn="ctr">
              <a:buFont typeface="Arial" panose="020B0604020202020204" pitchFamily="34" charset="0"/>
              <a:buChar char="•"/>
            </a:pPr>
            <a:r>
              <a:rPr lang="ja-JP" altLang="en-US" sz="1200" b="0" i="0" u="none" strike="noStrike" dirty="0">
                <a:solidFill>
                  <a:srgbClr val="000000"/>
                </a:solidFill>
                <a:effectLst/>
                <a:latin typeface="+mn-ea"/>
                <a:ea typeface="+mn-ea"/>
              </a:rPr>
              <a:t>事業の実施を通して想定されるリスクと対応方法について、以下の点を踏まえ具体的に記載すること</a:t>
            </a:r>
            <a:endParaRPr lang="en-US" altLang="ja-JP" sz="1200" b="0" i="0" u="none" strike="noStrike" dirty="0">
              <a:solidFill>
                <a:srgbClr val="000000"/>
              </a:solidFill>
              <a:effectLst/>
              <a:latin typeface="+mn-ea"/>
              <a:ea typeface="+mn-ea"/>
            </a:endParaRPr>
          </a:p>
          <a:p>
            <a:pPr marL="355600" lvl="1" indent="-171450" algn="l" defTabSz="990564" rtl="0" eaLnBrk="1" fontAlgn="ctr" latinLnBrk="0" hangingPunct="1">
              <a:spcBef>
                <a:spcPts val="200"/>
              </a:spcBef>
              <a:buFont typeface="Wingdings" panose="05000000000000000000" pitchFamily="2" charset="2"/>
              <a:buChar char="ü"/>
            </a:pPr>
            <a:r>
              <a:rPr kumimoji="1" lang="ja-JP" altLang="en-US" sz="1200" b="0" i="0" u="none" strike="noStrike" kern="1200" dirty="0">
                <a:solidFill>
                  <a:srgbClr val="000000"/>
                </a:solidFill>
                <a:effectLst/>
                <a:latin typeface="+mn-ea"/>
                <a:ea typeface="+mn-ea"/>
                <a:cs typeface="+mn-cs"/>
              </a:rPr>
              <a:t>プロジェクトの遂行にあたり安全上の懸念点がリストアップされているか</a:t>
            </a:r>
          </a:p>
          <a:p>
            <a:pPr marL="355600" lvl="1" indent="-171450" algn="l" defTabSz="990564" rtl="0" eaLnBrk="1" fontAlgn="ctr" latinLnBrk="0" hangingPunct="1">
              <a:spcBef>
                <a:spcPts val="200"/>
              </a:spcBef>
              <a:buFont typeface="Wingdings" panose="05000000000000000000" pitchFamily="2" charset="2"/>
              <a:buChar char="ü"/>
            </a:pPr>
            <a:r>
              <a:rPr kumimoji="1" lang="ja-JP" altLang="en-US" sz="1200" b="0" i="0" u="none" strike="noStrike" kern="1200" dirty="0">
                <a:solidFill>
                  <a:srgbClr val="000000"/>
                </a:solidFill>
                <a:effectLst/>
                <a:latin typeface="+mn-ea"/>
                <a:ea typeface="+mn-ea"/>
                <a:cs typeface="+mn-cs"/>
              </a:rPr>
              <a:t>安全上のリスクに対する対処方法（対応フロー、連絡先、アクション）が明示されているか</a:t>
            </a:r>
          </a:p>
          <a:p>
            <a:pPr marL="355600" indent="-171450" algn="l" defTabSz="990564" rtl="0" eaLnBrk="1" fontAlgn="ctr" latinLnBrk="0" hangingPunct="1">
              <a:spcBef>
                <a:spcPts val="200"/>
              </a:spcBef>
              <a:buFont typeface="Wingdings" panose="05000000000000000000" pitchFamily="2" charset="2"/>
              <a:buChar char="ü"/>
            </a:pPr>
            <a:r>
              <a:rPr kumimoji="1" lang="ja-JP" altLang="en-US" sz="1200" b="0" i="0" u="none" strike="noStrike" kern="1200" dirty="0">
                <a:solidFill>
                  <a:srgbClr val="000000"/>
                </a:solidFill>
                <a:effectLst/>
                <a:latin typeface="+mn-ea"/>
                <a:ea typeface="+mn-ea"/>
                <a:cs typeface="+mn-cs"/>
              </a:rPr>
              <a:t>現時点で実施済みの対応事項があれば記載すること</a:t>
            </a:r>
            <a:endParaRPr kumimoji="1" lang="en-US" altLang="ja-JP" sz="1200" b="0" i="0" u="none" strike="noStrike" kern="1200" dirty="0">
              <a:solidFill>
                <a:srgbClr val="000000"/>
              </a:solidFill>
              <a:effectLst/>
              <a:latin typeface="+mn-ea"/>
              <a:ea typeface="+mn-ea"/>
              <a:cs typeface="+mn-cs"/>
            </a:endParaRPr>
          </a:p>
          <a:p>
            <a:pPr marL="355600" indent="-171450" algn="l" defTabSz="990564" rtl="0" eaLnBrk="1" fontAlgn="ctr" latinLnBrk="0" hangingPunct="1">
              <a:spcBef>
                <a:spcPts val="200"/>
              </a:spcBef>
              <a:buFont typeface="Wingdings" panose="05000000000000000000" pitchFamily="2" charset="2"/>
              <a:buChar char="ü"/>
            </a:pPr>
            <a:r>
              <a:rPr kumimoji="1" lang="ja-JP" altLang="en-US" sz="1200" b="0" i="0" u="none" strike="noStrike" kern="1200" dirty="0">
                <a:solidFill>
                  <a:srgbClr val="000000"/>
                </a:solidFill>
                <a:effectLst/>
                <a:latin typeface="+mn-ea"/>
                <a:ea typeface="+mn-ea"/>
                <a:cs typeface="+mn-cs"/>
              </a:rPr>
              <a:t>プロジェクト実施前に協議が必要な関係機関と、調整項目は現状どのように想定されているか</a:t>
            </a:r>
          </a:p>
          <a:p>
            <a:pPr marL="355600" indent="-171450" algn="l" defTabSz="990564" rtl="0" eaLnBrk="1" fontAlgn="ctr" latinLnBrk="0" hangingPunct="1">
              <a:spcBef>
                <a:spcPts val="200"/>
              </a:spcBef>
              <a:buFont typeface="Wingdings" panose="05000000000000000000" pitchFamily="2" charset="2"/>
              <a:buChar char="ü"/>
            </a:pPr>
            <a:r>
              <a:rPr kumimoji="1" lang="ja-JP" altLang="en-US" sz="1200" b="0" i="0" u="none" strike="noStrike" kern="1200" dirty="0">
                <a:solidFill>
                  <a:srgbClr val="000000"/>
                </a:solidFill>
                <a:effectLst/>
                <a:latin typeface="+mn-ea"/>
                <a:ea typeface="+mn-ea"/>
                <a:cs typeface="+mn-cs"/>
              </a:rPr>
              <a:t>事業内容の対象となる法規制との懸念点をどのように認識しているか</a:t>
            </a:r>
          </a:p>
          <a:p>
            <a:pPr marL="355600" indent="-171450" algn="l" defTabSz="990564" rtl="0" eaLnBrk="1" fontAlgn="ctr" latinLnBrk="0" hangingPunct="1">
              <a:spcBef>
                <a:spcPts val="200"/>
              </a:spcBef>
              <a:buFont typeface="Wingdings" panose="05000000000000000000" pitchFamily="2" charset="2"/>
              <a:buChar char="ü"/>
            </a:pPr>
            <a:r>
              <a:rPr kumimoji="1" lang="ja-JP" altLang="en-US" sz="1200" b="0" i="0" u="none" strike="noStrike" kern="1200" dirty="0">
                <a:solidFill>
                  <a:srgbClr val="000000"/>
                </a:solidFill>
                <a:effectLst/>
                <a:latin typeface="+mn-ea"/>
                <a:ea typeface="+mn-ea"/>
                <a:cs typeface="+mn-cs"/>
              </a:rPr>
              <a:t>実施エリアでの懸念事項はあるか、それをどのように対処する予定か</a:t>
            </a:r>
            <a:endParaRPr kumimoji="0" lang="en-US" altLang="ja-JP" sz="2000" kern="0" dirty="0">
              <a:latin typeface="Meiryo UI" panose="020B0604030504040204" pitchFamily="50" charset="-128"/>
            </a:endParaRPr>
          </a:p>
        </p:txBody>
      </p:sp>
    </p:spTree>
    <p:extLst>
      <p:ext uri="{BB962C8B-B14F-4D97-AF65-F5344CB8AC3E}">
        <p14:creationId xmlns:p14="http://schemas.microsoft.com/office/powerpoint/2010/main" val="842856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５－４　総額・費用内訳</a:t>
            </a:r>
            <a:r>
              <a:rPr lang="en-US" altLang="ja-JP" dirty="0"/>
              <a:t>】</a:t>
            </a:r>
            <a:endParaRPr kumimoji="1" lang="ja-JP" altLang="en-US" dirty="0"/>
          </a:p>
        </p:txBody>
      </p:sp>
      <p:graphicFrame>
        <p:nvGraphicFramePr>
          <p:cNvPr id="11" name="表 10"/>
          <p:cNvGraphicFramePr>
            <a:graphicFrameLocks noGrp="1"/>
          </p:cNvGraphicFramePr>
          <p:nvPr>
            <p:extLst>
              <p:ext uri="{D42A27DB-BD31-4B8C-83A1-F6EECF244321}">
                <p14:modId xmlns:p14="http://schemas.microsoft.com/office/powerpoint/2010/main" val="549893721"/>
              </p:ext>
            </p:extLst>
          </p:nvPr>
        </p:nvGraphicFramePr>
        <p:xfrm>
          <a:off x="176165" y="2800641"/>
          <a:ext cx="11483164" cy="2133670"/>
        </p:xfrm>
        <a:graphic>
          <a:graphicData uri="http://schemas.openxmlformats.org/drawingml/2006/table">
            <a:tbl>
              <a:tblPr/>
              <a:tblGrid>
                <a:gridCol w="3221748">
                  <a:extLst>
                    <a:ext uri="{9D8B030D-6E8A-4147-A177-3AD203B41FA5}">
                      <a16:colId xmlns:a16="http://schemas.microsoft.com/office/drawing/2014/main" val="469379627"/>
                    </a:ext>
                  </a:extLst>
                </a:gridCol>
                <a:gridCol w="4036214">
                  <a:extLst>
                    <a:ext uri="{9D8B030D-6E8A-4147-A177-3AD203B41FA5}">
                      <a16:colId xmlns:a16="http://schemas.microsoft.com/office/drawing/2014/main" val="4118708399"/>
                    </a:ext>
                  </a:extLst>
                </a:gridCol>
                <a:gridCol w="4225202">
                  <a:extLst>
                    <a:ext uri="{9D8B030D-6E8A-4147-A177-3AD203B41FA5}">
                      <a16:colId xmlns:a16="http://schemas.microsoft.com/office/drawing/2014/main" val="991620742"/>
                    </a:ext>
                  </a:extLst>
                </a:gridCol>
              </a:tblGrid>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項目</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見積（税抜）</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備考</a:t>
                      </a:r>
                      <a:r>
                        <a:rPr kumimoji="0" lang="ja-JP" altLang="en-US" sz="1400" b="0"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（算出根拠やコストを抑える工夫）</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extLst>
                  <a:ext uri="{0D108BD9-81ED-4DB2-BD59-A6C34878D82A}">
                    <a16:rowId xmlns:a16="http://schemas.microsoft.com/office/drawing/2014/main" val="3183643227"/>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ja-JP" altLang="en-US" sz="14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r h="300669">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237315"/>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6346477"/>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685695"/>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10000"/>
                        </a:spcBef>
                        <a:spcAft>
                          <a:spcPct val="0"/>
                        </a:spcAft>
                        <a:buClrTx/>
                        <a:buSzTx/>
                        <a:buFontTx/>
                        <a:buNone/>
                        <a:tabLst/>
                      </a:pP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4097509"/>
                  </a:ext>
                </a:extLst>
              </a:tr>
            </a:tbl>
          </a:graphicData>
        </a:graphic>
      </p:graphicFrame>
      <p:sp>
        <p:nvSpPr>
          <p:cNvPr id="12" name="Rectangle 5">
            <a:extLst>
              <a:ext uri="{FF2B5EF4-FFF2-40B4-BE49-F238E27FC236}">
                <a16:creationId xmlns:a16="http://schemas.microsoft.com/office/drawing/2014/main" id="{C5C97B81-32F3-4188-8BE7-4DFC82D2DD2E}"/>
              </a:ext>
            </a:extLst>
          </p:cNvPr>
          <p:cNvSpPr>
            <a:spLocks noChangeArrowheads="1"/>
          </p:cNvSpPr>
          <p:nvPr/>
        </p:nvSpPr>
        <p:spPr bwMode="auto">
          <a:xfrm>
            <a:off x="165001" y="2554173"/>
            <a:ext cx="20574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内訳（令和</a:t>
            </a:r>
            <a:r>
              <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a:t>
            </a:r>
          </a:p>
        </p:txBody>
      </p:sp>
      <p:sp>
        <p:nvSpPr>
          <p:cNvPr id="13" name="Rectangle 5">
            <a:extLst>
              <a:ext uri="{FF2B5EF4-FFF2-40B4-BE49-F238E27FC236}">
                <a16:creationId xmlns:a16="http://schemas.microsoft.com/office/drawing/2014/main" id="{C5C97B81-32F3-4188-8BE7-4DFC82D2DD2E}"/>
              </a:ext>
            </a:extLst>
          </p:cNvPr>
          <p:cNvSpPr>
            <a:spLocks noChangeArrowheads="1"/>
          </p:cNvSpPr>
          <p:nvPr/>
        </p:nvSpPr>
        <p:spPr bwMode="auto">
          <a:xfrm>
            <a:off x="96421" y="2546553"/>
            <a:ext cx="2483104"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費用内訳（令和７年度）</a:t>
            </a:r>
          </a:p>
        </p:txBody>
      </p:sp>
      <p:sp>
        <p:nvSpPr>
          <p:cNvPr id="14" name="Rectangle 5">
            <a:extLst>
              <a:ext uri="{FF2B5EF4-FFF2-40B4-BE49-F238E27FC236}">
                <a16:creationId xmlns:a16="http://schemas.microsoft.com/office/drawing/2014/main" id="{C5C97B81-32F3-4188-8BE7-4DFC82D2DD2E}"/>
              </a:ext>
            </a:extLst>
          </p:cNvPr>
          <p:cNvSpPr>
            <a:spLocks noChangeArrowheads="1"/>
          </p:cNvSpPr>
          <p:nvPr/>
        </p:nvSpPr>
        <p:spPr bwMode="auto">
          <a:xfrm>
            <a:off x="96421" y="1540713"/>
            <a:ext cx="20574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プロジェクト総額</a:t>
            </a:r>
          </a:p>
        </p:txBody>
      </p:sp>
      <p:sp>
        <p:nvSpPr>
          <p:cNvPr id="15" name="AutoShape 10">
            <a:extLst>
              <a:ext uri="{FF2B5EF4-FFF2-40B4-BE49-F238E27FC236}">
                <a16:creationId xmlns:a16="http://schemas.microsoft.com/office/drawing/2014/main" id="{9E49E163-4B71-4404-B193-AF63D63BA3F7}"/>
              </a:ext>
            </a:extLst>
          </p:cNvPr>
          <p:cNvSpPr>
            <a:spLocks noChangeArrowheads="1"/>
          </p:cNvSpPr>
          <p:nvPr/>
        </p:nvSpPr>
        <p:spPr bwMode="auto">
          <a:xfrm>
            <a:off x="4753422" y="5080097"/>
            <a:ext cx="6912000" cy="100364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88900" indent="-88900" algn="l" fontAlgn="ctr">
              <a:buClr>
                <a:schemeClr val="tx1"/>
              </a:buClr>
              <a:buFont typeface="Arial" panose="020B0604020202020204" pitchFamily="34" charset="0"/>
              <a:buChar char="•"/>
            </a:pPr>
            <a:r>
              <a:rPr lang="ja-JP" altLang="en-US" sz="1400" b="0" i="0" u="none" strike="noStrike" dirty="0">
                <a:effectLst/>
                <a:latin typeface="+mn-ea"/>
                <a:ea typeface="+mn-ea"/>
              </a:rPr>
              <a:t>総額／費用内訳／算出根拠／実施体制・役割分担に基づくコスト分担／本事業を通じてのコスト低減策等について記載すること</a:t>
            </a:r>
          </a:p>
        </p:txBody>
      </p:sp>
      <p:sp>
        <p:nvSpPr>
          <p:cNvPr id="16" name="テキスト プレースホルダー 3"/>
          <p:cNvSpPr txBox="1">
            <a:spLocks/>
          </p:cNvSpPr>
          <p:nvPr/>
        </p:nvSpPr>
        <p:spPr>
          <a:xfrm>
            <a:off x="189893" y="1830070"/>
            <a:ext cx="11948160" cy="421740"/>
          </a:xfrm>
          <a:prstGeom prst="rect">
            <a:avLst/>
          </a:prstGeom>
          <a:ln>
            <a:noFill/>
          </a:ln>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kumimoji="1" sz="20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正方形/長方形 16">
            <a:extLst>
              <a:ext uri="{FF2B5EF4-FFF2-40B4-BE49-F238E27FC236}">
                <a16:creationId xmlns:a16="http://schemas.microsoft.com/office/drawing/2014/main" id="{7F50B7F7-ADB5-40E0-8FA8-4C228D849299}"/>
              </a:ext>
            </a:extLst>
          </p:cNvPr>
          <p:cNvSpPr/>
          <p:nvPr/>
        </p:nvSpPr>
        <p:spPr>
          <a:xfrm>
            <a:off x="164757" y="1749939"/>
            <a:ext cx="11494572" cy="390749"/>
          </a:xfrm>
          <a:prstGeom prst="rect">
            <a:avLst/>
          </a:prstGeom>
          <a:noFill/>
          <a:ln w="9525" cap="flat" cmpd="sng" algn="ctr">
            <a:solidFill>
              <a:sysClr val="window" lastClr="FFFFFF">
                <a:lumMod val="50000"/>
              </a:sys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black"/>
                </a:solidFill>
                <a:effectLst/>
                <a:uLnTx/>
                <a:uFillTx/>
                <a:latin typeface="Meiryo UI" panose="020B0604030504040204" pitchFamily="50" charset="-128"/>
                <a:ea typeface="游ゴシック" panose="020B0400000000000000" pitchFamily="50" charset="-128"/>
                <a:cs typeface="+mn-cs"/>
              </a:rPr>
              <a:t>￥○○，○○○，○○○（税抜）</a:t>
            </a:r>
          </a:p>
        </p:txBody>
      </p:sp>
      <p:sp>
        <p:nvSpPr>
          <p:cNvPr id="18" name="テキスト プレースホルダー 2"/>
          <p:cNvSpPr txBox="1">
            <a:spLocks/>
          </p:cNvSpPr>
          <p:nvPr/>
        </p:nvSpPr>
        <p:spPr>
          <a:xfrm rot="5400000">
            <a:off x="2938435" y="5343474"/>
            <a:ext cx="1003645" cy="421740"/>
          </a:xfrm>
          <a:prstGeom prst="rect">
            <a:avLst/>
          </a:prstGeom>
          <a:ln>
            <a:noFill/>
          </a:ln>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Arial"/>
              </a:rPr>
              <a:t>・・・</a:t>
            </a:r>
          </a:p>
        </p:txBody>
      </p:sp>
    </p:spTree>
    <p:extLst>
      <p:ext uri="{BB962C8B-B14F-4D97-AF65-F5344CB8AC3E}">
        <p14:creationId xmlns:p14="http://schemas.microsoft.com/office/powerpoint/2010/main" val="2067731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47D44-15BA-D8E4-348A-4C80D80E2E2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CDBCF33-058D-E59A-E065-14F25DC707BC}"/>
              </a:ext>
            </a:extLst>
          </p:cNvPr>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５－４　総額・費用内訳</a:t>
            </a:r>
            <a:r>
              <a:rPr lang="en-US" altLang="ja-JP" dirty="0"/>
              <a:t>】</a:t>
            </a:r>
            <a:endParaRPr kumimoji="1" lang="ja-JP" altLang="en-US" dirty="0"/>
          </a:p>
        </p:txBody>
      </p:sp>
      <p:graphicFrame>
        <p:nvGraphicFramePr>
          <p:cNvPr id="11" name="表 10">
            <a:extLst>
              <a:ext uri="{FF2B5EF4-FFF2-40B4-BE49-F238E27FC236}">
                <a16:creationId xmlns:a16="http://schemas.microsoft.com/office/drawing/2014/main" id="{1EC7A028-B93F-7A7F-3865-038BCB5E4F66}"/>
              </a:ext>
            </a:extLst>
          </p:cNvPr>
          <p:cNvGraphicFramePr>
            <a:graphicFrameLocks noGrp="1"/>
          </p:cNvGraphicFramePr>
          <p:nvPr>
            <p:extLst>
              <p:ext uri="{D42A27DB-BD31-4B8C-83A1-F6EECF244321}">
                <p14:modId xmlns:p14="http://schemas.microsoft.com/office/powerpoint/2010/main" val="722993587"/>
              </p:ext>
            </p:extLst>
          </p:nvPr>
        </p:nvGraphicFramePr>
        <p:xfrm>
          <a:off x="354418" y="1700317"/>
          <a:ext cx="11483164" cy="2133670"/>
        </p:xfrm>
        <a:graphic>
          <a:graphicData uri="http://schemas.openxmlformats.org/drawingml/2006/table">
            <a:tbl>
              <a:tblPr/>
              <a:tblGrid>
                <a:gridCol w="3221748">
                  <a:extLst>
                    <a:ext uri="{9D8B030D-6E8A-4147-A177-3AD203B41FA5}">
                      <a16:colId xmlns:a16="http://schemas.microsoft.com/office/drawing/2014/main" val="469379627"/>
                    </a:ext>
                  </a:extLst>
                </a:gridCol>
                <a:gridCol w="4036214">
                  <a:extLst>
                    <a:ext uri="{9D8B030D-6E8A-4147-A177-3AD203B41FA5}">
                      <a16:colId xmlns:a16="http://schemas.microsoft.com/office/drawing/2014/main" val="4118708399"/>
                    </a:ext>
                  </a:extLst>
                </a:gridCol>
                <a:gridCol w="4225202">
                  <a:extLst>
                    <a:ext uri="{9D8B030D-6E8A-4147-A177-3AD203B41FA5}">
                      <a16:colId xmlns:a16="http://schemas.microsoft.com/office/drawing/2014/main" val="991620742"/>
                    </a:ext>
                  </a:extLst>
                </a:gridCol>
              </a:tblGrid>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項目</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見積（税抜）</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備考</a:t>
                      </a:r>
                      <a:r>
                        <a:rPr kumimoji="0" lang="ja-JP" altLang="en-US" sz="1400" b="0"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（算出根拠やコストを抑える工夫）</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extLst>
                  <a:ext uri="{0D108BD9-81ED-4DB2-BD59-A6C34878D82A}">
                    <a16:rowId xmlns:a16="http://schemas.microsoft.com/office/drawing/2014/main" val="3183643227"/>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ja-JP" altLang="en-US" sz="14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r h="300669">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237315"/>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6346477"/>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685695"/>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10000"/>
                        </a:spcBef>
                        <a:spcAft>
                          <a:spcPct val="0"/>
                        </a:spcAft>
                        <a:buClrTx/>
                        <a:buSzTx/>
                        <a:buFontTx/>
                        <a:buNone/>
                        <a:tabLst/>
                      </a:pP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4097509"/>
                  </a:ext>
                </a:extLst>
              </a:tr>
            </a:tbl>
          </a:graphicData>
        </a:graphic>
      </p:graphicFrame>
      <p:sp>
        <p:nvSpPr>
          <p:cNvPr id="13" name="Rectangle 5">
            <a:extLst>
              <a:ext uri="{FF2B5EF4-FFF2-40B4-BE49-F238E27FC236}">
                <a16:creationId xmlns:a16="http://schemas.microsoft.com/office/drawing/2014/main" id="{DAB92E52-F0FF-7F38-2503-217B6A9415E0}"/>
              </a:ext>
            </a:extLst>
          </p:cNvPr>
          <p:cNvSpPr>
            <a:spLocks noChangeArrowheads="1"/>
          </p:cNvSpPr>
          <p:nvPr/>
        </p:nvSpPr>
        <p:spPr bwMode="auto">
          <a:xfrm>
            <a:off x="274674" y="1433827"/>
            <a:ext cx="3589078" cy="228402"/>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費用内訳（令和８年度）</a:t>
            </a:r>
            <a:r>
              <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現時点想定</a:t>
            </a:r>
            <a:r>
              <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 name="テキスト プレースホルダー 3">
            <a:extLst>
              <a:ext uri="{FF2B5EF4-FFF2-40B4-BE49-F238E27FC236}">
                <a16:creationId xmlns:a16="http://schemas.microsoft.com/office/drawing/2014/main" id="{D93C434D-2BC9-FB4F-001F-FFE7B3A3B9A7}"/>
              </a:ext>
            </a:extLst>
          </p:cNvPr>
          <p:cNvSpPr txBox="1">
            <a:spLocks/>
          </p:cNvSpPr>
          <p:nvPr/>
        </p:nvSpPr>
        <p:spPr>
          <a:xfrm>
            <a:off x="189893" y="1830070"/>
            <a:ext cx="11948160" cy="421740"/>
          </a:xfrm>
          <a:prstGeom prst="rect">
            <a:avLst/>
          </a:prstGeom>
          <a:ln>
            <a:noFill/>
          </a:ln>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kumimoji="1" sz="20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テキスト プレースホルダー 2">
            <a:extLst>
              <a:ext uri="{FF2B5EF4-FFF2-40B4-BE49-F238E27FC236}">
                <a16:creationId xmlns:a16="http://schemas.microsoft.com/office/drawing/2014/main" id="{B51AD386-FCED-B7AA-EBB5-727BD22686E0}"/>
              </a:ext>
            </a:extLst>
          </p:cNvPr>
          <p:cNvSpPr txBox="1">
            <a:spLocks/>
          </p:cNvSpPr>
          <p:nvPr/>
        </p:nvSpPr>
        <p:spPr>
          <a:xfrm rot="5400000">
            <a:off x="2938435" y="5343474"/>
            <a:ext cx="1003645" cy="421740"/>
          </a:xfrm>
          <a:prstGeom prst="rect">
            <a:avLst/>
          </a:prstGeom>
          <a:ln>
            <a:noFill/>
          </a:ln>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Arial"/>
              </a:rPr>
              <a:t>・・・</a:t>
            </a:r>
          </a:p>
        </p:txBody>
      </p:sp>
    </p:spTree>
    <p:extLst>
      <p:ext uri="{BB962C8B-B14F-4D97-AF65-F5344CB8AC3E}">
        <p14:creationId xmlns:p14="http://schemas.microsoft.com/office/powerpoint/2010/main" val="489858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29A3F-C66D-910D-4B50-C7328E395C9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8E50C82-B372-FB37-EAE6-17DEE20C14CF}"/>
              </a:ext>
            </a:extLst>
          </p:cNvPr>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５－４　総額・費用内訳</a:t>
            </a:r>
            <a:r>
              <a:rPr lang="en-US" altLang="ja-JP" dirty="0"/>
              <a:t>】</a:t>
            </a:r>
            <a:endParaRPr kumimoji="1" lang="ja-JP" altLang="en-US" dirty="0"/>
          </a:p>
        </p:txBody>
      </p:sp>
      <p:graphicFrame>
        <p:nvGraphicFramePr>
          <p:cNvPr id="11" name="表 10">
            <a:extLst>
              <a:ext uri="{FF2B5EF4-FFF2-40B4-BE49-F238E27FC236}">
                <a16:creationId xmlns:a16="http://schemas.microsoft.com/office/drawing/2014/main" id="{3A2E44EC-1554-FAC5-CFBB-C4A3D90014D4}"/>
              </a:ext>
            </a:extLst>
          </p:cNvPr>
          <p:cNvGraphicFramePr>
            <a:graphicFrameLocks noGrp="1"/>
          </p:cNvGraphicFramePr>
          <p:nvPr>
            <p:extLst>
              <p:ext uri="{D42A27DB-BD31-4B8C-83A1-F6EECF244321}">
                <p14:modId xmlns:p14="http://schemas.microsoft.com/office/powerpoint/2010/main" val="176183525"/>
              </p:ext>
            </p:extLst>
          </p:nvPr>
        </p:nvGraphicFramePr>
        <p:xfrm>
          <a:off x="354418" y="1700317"/>
          <a:ext cx="11483164" cy="2133670"/>
        </p:xfrm>
        <a:graphic>
          <a:graphicData uri="http://schemas.openxmlformats.org/drawingml/2006/table">
            <a:tbl>
              <a:tblPr/>
              <a:tblGrid>
                <a:gridCol w="3221748">
                  <a:extLst>
                    <a:ext uri="{9D8B030D-6E8A-4147-A177-3AD203B41FA5}">
                      <a16:colId xmlns:a16="http://schemas.microsoft.com/office/drawing/2014/main" val="469379627"/>
                    </a:ext>
                  </a:extLst>
                </a:gridCol>
                <a:gridCol w="4036214">
                  <a:extLst>
                    <a:ext uri="{9D8B030D-6E8A-4147-A177-3AD203B41FA5}">
                      <a16:colId xmlns:a16="http://schemas.microsoft.com/office/drawing/2014/main" val="4118708399"/>
                    </a:ext>
                  </a:extLst>
                </a:gridCol>
                <a:gridCol w="4225202">
                  <a:extLst>
                    <a:ext uri="{9D8B030D-6E8A-4147-A177-3AD203B41FA5}">
                      <a16:colId xmlns:a16="http://schemas.microsoft.com/office/drawing/2014/main" val="991620742"/>
                    </a:ext>
                  </a:extLst>
                </a:gridCol>
              </a:tblGrid>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項目</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見積（税抜）</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備考</a:t>
                      </a:r>
                      <a:r>
                        <a:rPr kumimoji="0" lang="ja-JP" altLang="en-US" sz="1400" b="0"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（算出根拠やコストを抑える工夫）</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extLst>
                  <a:ext uri="{0D108BD9-81ED-4DB2-BD59-A6C34878D82A}">
                    <a16:rowId xmlns:a16="http://schemas.microsoft.com/office/drawing/2014/main" val="3183643227"/>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ja-JP" altLang="en-US" sz="14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r h="300669">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237315"/>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6346477"/>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685695"/>
                  </a:ext>
                </a:extLst>
              </a:tr>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10000"/>
                        </a:spcBef>
                        <a:spcAft>
                          <a:spcPct val="0"/>
                        </a:spcAft>
                        <a:buClrTx/>
                        <a:buSzTx/>
                        <a:buFontTx/>
                        <a:buNone/>
                        <a:tabLst/>
                      </a:pP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4097509"/>
                  </a:ext>
                </a:extLst>
              </a:tr>
            </a:tbl>
          </a:graphicData>
        </a:graphic>
      </p:graphicFrame>
      <p:sp>
        <p:nvSpPr>
          <p:cNvPr id="13" name="Rectangle 5">
            <a:extLst>
              <a:ext uri="{FF2B5EF4-FFF2-40B4-BE49-F238E27FC236}">
                <a16:creationId xmlns:a16="http://schemas.microsoft.com/office/drawing/2014/main" id="{1B2D953A-ECF6-D569-C21C-905FF7E53B36}"/>
              </a:ext>
            </a:extLst>
          </p:cNvPr>
          <p:cNvSpPr>
            <a:spLocks noChangeArrowheads="1"/>
          </p:cNvSpPr>
          <p:nvPr/>
        </p:nvSpPr>
        <p:spPr bwMode="auto">
          <a:xfrm>
            <a:off x="274674" y="1446229"/>
            <a:ext cx="3877110" cy="254088"/>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費用内訳（令和９年度）</a:t>
            </a:r>
            <a:r>
              <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現時点想定</a:t>
            </a:r>
            <a:r>
              <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 name="テキスト プレースホルダー 3">
            <a:extLst>
              <a:ext uri="{FF2B5EF4-FFF2-40B4-BE49-F238E27FC236}">
                <a16:creationId xmlns:a16="http://schemas.microsoft.com/office/drawing/2014/main" id="{93C45580-64BA-4492-4075-2F560CDDE44D}"/>
              </a:ext>
            </a:extLst>
          </p:cNvPr>
          <p:cNvSpPr txBox="1">
            <a:spLocks/>
          </p:cNvSpPr>
          <p:nvPr/>
        </p:nvSpPr>
        <p:spPr>
          <a:xfrm>
            <a:off x="189893" y="1830070"/>
            <a:ext cx="11948160" cy="421740"/>
          </a:xfrm>
          <a:prstGeom prst="rect">
            <a:avLst/>
          </a:prstGeom>
          <a:ln>
            <a:noFill/>
          </a:ln>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kumimoji="1" sz="20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テキスト プレースホルダー 2">
            <a:extLst>
              <a:ext uri="{FF2B5EF4-FFF2-40B4-BE49-F238E27FC236}">
                <a16:creationId xmlns:a16="http://schemas.microsoft.com/office/drawing/2014/main" id="{4B81FBC7-CB89-5DEC-43CA-30C068FD9B85}"/>
              </a:ext>
            </a:extLst>
          </p:cNvPr>
          <p:cNvSpPr txBox="1">
            <a:spLocks/>
          </p:cNvSpPr>
          <p:nvPr/>
        </p:nvSpPr>
        <p:spPr>
          <a:xfrm rot="5400000">
            <a:off x="2938435" y="5343474"/>
            <a:ext cx="1003645" cy="421740"/>
          </a:xfrm>
          <a:prstGeom prst="rect">
            <a:avLst/>
          </a:prstGeom>
          <a:ln>
            <a:noFill/>
          </a:ln>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Arial"/>
              </a:rPr>
              <a:t>・・・</a:t>
            </a:r>
          </a:p>
        </p:txBody>
      </p:sp>
    </p:spTree>
    <p:extLst>
      <p:ext uri="{BB962C8B-B14F-4D97-AF65-F5344CB8AC3E}">
        <p14:creationId xmlns:p14="http://schemas.microsoft.com/office/powerpoint/2010/main" val="724164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151461158"/>
              </p:ext>
            </p:extLst>
          </p:nvPr>
        </p:nvGraphicFramePr>
        <p:xfrm>
          <a:off x="236944" y="1415857"/>
          <a:ext cx="11583581" cy="5273793"/>
        </p:xfrm>
        <a:graphic>
          <a:graphicData uri="http://schemas.openxmlformats.org/drawingml/2006/table">
            <a:tbl>
              <a:tblPr/>
              <a:tblGrid>
                <a:gridCol w="2166559">
                  <a:extLst>
                    <a:ext uri="{9D8B030D-6E8A-4147-A177-3AD203B41FA5}">
                      <a16:colId xmlns:a16="http://schemas.microsoft.com/office/drawing/2014/main" val="469379627"/>
                    </a:ext>
                  </a:extLst>
                </a:gridCol>
                <a:gridCol w="9417022">
                  <a:extLst>
                    <a:ext uri="{9D8B030D-6E8A-4147-A177-3AD203B41FA5}">
                      <a16:colId xmlns:a16="http://schemas.microsoft.com/office/drawing/2014/main" val="4118708399"/>
                    </a:ext>
                  </a:extLst>
                </a:gridCol>
              </a:tblGrid>
              <a:tr h="558764">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代表事業者</a:t>
                      </a:r>
                      <a:endPar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株式会社</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643227"/>
                  </a:ext>
                </a:extLst>
              </a:tr>
              <a:tr h="560842">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運航事業者名</a:t>
                      </a:r>
                      <a:endParaRPr kumimoji="0" lang="en-US" altLang="ja-JP"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株式会社</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5608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バーティーポート運営事業者名</a:t>
                      </a:r>
                      <a:endParaRPr kumimoji="0" lang="en-US" altLang="ja-JP"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株式会社</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1558784"/>
                  </a:ext>
                </a:extLst>
              </a:tr>
              <a:tr h="560842">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連携事業者名（役割）</a:t>
                      </a:r>
                      <a:endParaRPr kumimoji="0" lang="en-US" altLang="ja-JP"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endPar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記載例：</a:t>
                      </a: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ABC</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株式会社（全体統括）、</a:t>
                      </a: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CDF</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株式会社（技術協力）</a:t>
                      </a:r>
                      <a:endPar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r h="51345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実施場所</a:t>
                      </a:r>
                      <a:endPar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別途提示する都有地情報、提案する民有地等を含め、ご記入ください。</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237315"/>
                  </a:ext>
                </a:extLst>
              </a:tr>
              <a:tr h="560842">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想定事業費</a:t>
                      </a:r>
                      <a:endPar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￥○○，○○○，○○○－（総額）</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税抜</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年度内訳</a:t>
                      </a: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2025</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年度：￥○○，○○○，○○○－</a:t>
                      </a:r>
                      <a:endPar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2026</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年度（現時点想定）：￥○○，○○○，○○○－</a:t>
                      </a:r>
                      <a:endPar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2027</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年度（現時点想定）：￥○○，○○○，○○○－</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685695"/>
                  </a:ext>
                </a:extLst>
              </a:tr>
              <a:tr h="1142723">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プロジェクト概要</a:t>
                      </a:r>
                      <a:endParaRPr kumimoji="0" lang="en-US" altLang="ja-JP" sz="14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1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a:t>
                      </a:r>
                      <a:r>
                        <a:rPr kumimoji="0" lang="en-US" altLang="ja-JP" sz="11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200</a:t>
                      </a:r>
                      <a:r>
                        <a:rPr kumimoji="0" lang="ja-JP" altLang="en-US" sz="1100" b="1"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字以内）</a:t>
                      </a:r>
                      <a:endPar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4097509"/>
                  </a:ext>
                </a:extLst>
              </a:tr>
            </a:tbl>
          </a:graphicData>
        </a:graphic>
      </p:graphicFrame>
      <p:sp>
        <p:nvSpPr>
          <p:cNvPr id="6" name="タイトル 5"/>
          <p:cNvSpPr>
            <a:spLocks noGrp="1"/>
          </p:cNvSpPr>
          <p:nvPr>
            <p:ph type="title"/>
          </p:nvPr>
        </p:nvSpPr>
        <p:spPr/>
        <p:txBody>
          <a:bodyPr/>
          <a:lstStyle/>
          <a:p>
            <a:r>
              <a:rPr lang="en-US" altLang="ja-JP" dirty="0"/>
              <a:t>【</a:t>
            </a:r>
            <a:r>
              <a:rPr lang="ja-JP" altLang="en-US" dirty="0"/>
              <a:t>１　提案内容のサマリ</a:t>
            </a:r>
            <a:r>
              <a:rPr lang="en-US" altLang="ja-JP" dirty="0"/>
              <a:t>】</a:t>
            </a:r>
            <a:br>
              <a:rPr lang="en-US" altLang="ja-JP" dirty="0"/>
            </a:br>
            <a:r>
              <a:rPr lang="en-US" altLang="ja-JP" b="1" dirty="0"/>
              <a:t>XXXXXX</a:t>
            </a:r>
            <a:r>
              <a:rPr lang="ja-JP" altLang="en-US" dirty="0"/>
              <a:t>（プロジェクト名を記載）</a:t>
            </a:r>
            <a:endParaRPr kumimoji="1" lang="ja-JP" altLang="en-US" dirty="0"/>
          </a:p>
        </p:txBody>
      </p:sp>
      <p:sp>
        <p:nvSpPr>
          <p:cNvPr id="8" name="AutoShape 10">
            <a:extLst>
              <a:ext uri="{FF2B5EF4-FFF2-40B4-BE49-F238E27FC236}">
                <a16:creationId xmlns:a16="http://schemas.microsoft.com/office/drawing/2014/main" id="{0E82E6D8-635C-4D6C-B46B-8D4FAF1080F2}"/>
              </a:ext>
            </a:extLst>
          </p:cNvPr>
          <p:cNvSpPr>
            <a:spLocks noChangeArrowheads="1"/>
          </p:cNvSpPr>
          <p:nvPr/>
        </p:nvSpPr>
        <p:spPr bwMode="auto">
          <a:xfrm>
            <a:off x="7725741" y="3613944"/>
            <a:ext cx="4175106" cy="43881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各行</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XXX</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部分について記入</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p:txBody>
      </p:sp>
      <p:sp>
        <p:nvSpPr>
          <p:cNvPr id="9" name="AutoShape 10">
            <a:extLst>
              <a:ext uri="{FF2B5EF4-FFF2-40B4-BE49-F238E27FC236}">
                <a16:creationId xmlns:a16="http://schemas.microsoft.com/office/drawing/2014/main" id="{0E82E6D8-635C-4D6C-B46B-8D4FAF1080F2}"/>
              </a:ext>
            </a:extLst>
          </p:cNvPr>
          <p:cNvSpPr>
            <a:spLocks noChangeArrowheads="1"/>
          </p:cNvSpPr>
          <p:nvPr/>
        </p:nvSpPr>
        <p:spPr bwMode="auto">
          <a:xfrm>
            <a:off x="4640576" y="493990"/>
            <a:ext cx="6227721" cy="741966"/>
          </a:xfrm>
          <a:prstGeom prst="roundRect">
            <a:avLst>
              <a:gd name="adj" fmla="val 0"/>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具体的なプロジェクト名称を記載</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（例）〇〇における商用運航を目指すプロジェクトなど・・　</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
        <p:nvSpPr>
          <p:cNvPr id="3" name="テキスト ボックス 2">
            <a:extLst>
              <a:ext uri="{FF2B5EF4-FFF2-40B4-BE49-F238E27FC236}">
                <a16:creationId xmlns:a16="http://schemas.microsoft.com/office/drawing/2014/main" id="{6913F9EE-995F-5A8A-4BBE-835B00973A53}"/>
              </a:ext>
            </a:extLst>
          </p:cNvPr>
          <p:cNvSpPr txBox="1"/>
          <p:nvPr/>
        </p:nvSpPr>
        <p:spPr>
          <a:xfrm>
            <a:off x="3359696" y="5805264"/>
            <a:ext cx="6123560" cy="68508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defPPr>
              <a:defRPr lang="ja-JP"/>
            </a:defPPr>
            <a:lvl1pPr marR="0" lvl="0" indent="0" defTabSz="457200" fontAlgn="auto">
              <a:lnSpc>
                <a:spcPct val="100000"/>
              </a:lnSpc>
              <a:spcBef>
                <a:spcPts val="600"/>
              </a:spcBef>
              <a:spcAft>
                <a:spcPts val="0"/>
              </a:spcAft>
              <a:buClrTx/>
              <a:buSzTx/>
              <a:buFontTx/>
              <a:buNone/>
              <a:tabLst/>
              <a:defRPr kumimoji="0" sz="1400" b="0" i="0" u="none" strike="noStrike" kern="0" cap="none" spc="0" normalizeH="0" baseline="0">
                <a:ln>
                  <a:noFill/>
                </a:ln>
                <a:solidFill>
                  <a:prstClr val="black"/>
                </a:solidFill>
                <a:effectLst/>
                <a:uLnTx/>
                <a:uFillTx/>
                <a:latin typeface="Meiryo UI" panose="020B0604030504040204" pitchFamily="50" charset="-128"/>
                <a:ea typeface="Meiryo UI"/>
              </a:defRPr>
            </a:lvl1pPr>
          </a:lstStyle>
          <a:p>
            <a:r>
              <a:rPr lang="ja-JP" altLang="en-US" dirty="0"/>
              <a:t>本事業に係る企画提案の全体サマリ（基本情報／背景・目的／事業内容／事業計画等の概要）を記載すること</a:t>
            </a:r>
          </a:p>
        </p:txBody>
      </p:sp>
    </p:spTree>
    <p:extLst>
      <p:ext uri="{BB962C8B-B14F-4D97-AF65-F5344CB8AC3E}">
        <p14:creationId xmlns:p14="http://schemas.microsoft.com/office/powerpoint/2010/main" val="186819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５　実施計画</a:t>
            </a:r>
            <a:r>
              <a:rPr lang="en-US" altLang="ja-JP" dirty="0"/>
              <a:t>】</a:t>
            </a:r>
            <a:br>
              <a:rPr lang="en-US" altLang="ja-JP" dirty="0"/>
            </a:br>
            <a:r>
              <a:rPr lang="en-US" altLang="ja-JP" dirty="0"/>
              <a:t>【</a:t>
            </a:r>
            <a:r>
              <a:rPr lang="ja-JP" altLang="en-US" dirty="0"/>
              <a:t>５－５　成果・効果</a:t>
            </a:r>
            <a:r>
              <a:rPr lang="en-US" altLang="ja-JP" dirty="0"/>
              <a:t>】</a:t>
            </a:r>
            <a:endParaRPr kumimoji="1" lang="ja-JP" altLang="en-US" dirty="0"/>
          </a:p>
        </p:txBody>
      </p:sp>
      <p:sp>
        <p:nvSpPr>
          <p:cNvPr id="5" name="AutoShape 10">
            <a:extLst>
              <a:ext uri="{FF2B5EF4-FFF2-40B4-BE49-F238E27FC236}">
                <a16:creationId xmlns:a16="http://schemas.microsoft.com/office/drawing/2014/main" id="{55EE9F80-346F-4EFF-974F-AB2B65770D71}"/>
              </a:ext>
            </a:extLst>
          </p:cNvPr>
          <p:cNvSpPr>
            <a:spLocks noChangeArrowheads="1"/>
          </p:cNvSpPr>
          <p:nvPr/>
        </p:nvSpPr>
        <p:spPr bwMode="auto">
          <a:xfrm>
            <a:off x="1631504" y="2708957"/>
            <a:ext cx="7777274" cy="144008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事業を通じて得られる効果および、各年度の事業成果を図るにあたり成果設定および測定方法を具体的に記載すること</a:t>
            </a:r>
          </a:p>
        </p:txBody>
      </p:sp>
    </p:spTree>
    <p:extLst>
      <p:ext uri="{BB962C8B-B14F-4D97-AF65-F5344CB8AC3E}">
        <p14:creationId xmlns:p14="http://schemas.microsoft.com/office/powerpoint/2010/main" val="13949622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６　その他</a:t>
            </a:r>
            <a:r>
              <a:rPr lang="en-US" altLang="ja-JP" dirty="0"/>
              <a:t>】</a:t>
            </a:r>
            <a:br>
              <a:rPr lang="en-US" altLang="ja-JP" dirty="0"/>
            </a:br>
            <a:r>
              <a:rPr lang="en-US" altLang="ja-JP" dirty="0"/>
              <a:t>【</a:t>
            </a:r>
            <a:r>
              <a:rPr lang="ja-JP" altLang="en-US" dirty="0"/>
              <a:t>６－１　追加ページ</a:t>
            </a:r>
            <a:r>
              <a:rPr lang="en-US" altLang="ja-JP" dirty="0"/>
              <a:t>】</a:t>
            </a:r>
            <a:endParaRPr kumimoji="1" lang="ja-JP" altLang="en-US" dirty="0"/>
          </a:p>
        </p:txBody>
      </p:sp>
      <p:sp>
        <p:nvSpPr>
          <p:cNvPr id="5" name="AutoShape 10">
            <a:extLst>
              <a:ext uri="{FF2B5EF4-FFF2-40B4-BE49-F238E27FC236}">
                <a16:creationId xmlns:a16="http://schemas.microsoft.com/office/drawing/2014/main" id="{F63067CB-BF64-4CD9-B844-3E84494AF272}"/>
              </a:ext>
            </a:extLst>
          </p:cNvPr>
          <p:cNvSpPr>
            <a:spLocks noChangeArrowheads="1"/>
          </p:cNvSpPr>
          <p:nvPr/>
        </p:nvSpPr>
        <p:spPr bwMode="auto">
          <a:xfrm>
            <a:off x="1811524" y="3120141"/>
            <a:ext cx="8568951" cy="617717"/>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ページ制限の範囲内において、追加で補足説明／追加提案／事業推進上の工夫等が必要な場合、ページ制限の範囲内において資料を作成すること</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40294122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8645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ご作成にあたっての留意事項</a:t>
            </a:r>
            <a:br>
              <a:rPr lang="en-US" altLang="ja-JP" dirty="0"/>
            </a:br>
            <a:endParaRPr kumimoji="1" lang="ja-JP" altLang="en-US" dirty="0"/>
          </a:p>
        </p:txBody>
      </p:sp>
      <p:sp>
        <p:nvSpPr>
          <p:cNvPr id="5" name="Rectangle 3">
            <a:extLst>
              <a:ext uri="{FF2B5EF4-FFF2-40B4-BE49-F238E27FC236}">
                <a16:creationId xmlns:a16="http://schemas.microsoft.com/office/drawing/2014/main" id="{4D3BC563-C34E-4D4D-B5D0-446C3E7D1EEB}"/>
              </a:ext>
            </a:extLst>
          </p:cNvPr>
          <p:cNvSpPr>
            <a:spLocks noChangeArrowheads="1"/>
          </p:cNvSpPr>
          <p:nvPr/>
        </p:nvSpPr>
        <p:spPr bwMode="auto">
          <a:xfrm>
            <a:off x="287400" y="1074420"/>
            <a:ext cx="11518519" cy="5244737"/>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使用ソフト・枚数</a:t>
            </a:r>
            <a:endPar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Microsoft PowerPoint</a:t>
            </a: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横置きで表紙を含め</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30</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頁以内（適宜頁を増やして作成して下さい）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フォーマット</a:t>
            </a:r>
            <a:endPar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基本的に本フォーマットをご活用ください。</a:t>
            </a:r>
            <a:b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個別スライドの体裁・レイアウトは任意としますが、各スライドに記載されている項目及び黄色の図形で囲まれた内容を踏まえてご作成ください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水色の図形で囲まれた指示文は、記載にあたって留意すべき事項を付記したものです。ご提出時には本ページを含めて削除してください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本フォーマット以外を追加で使用されたい場合、記載事項のどの事項に対応する内容か分かるよう、番号等で対応関係を明確に示してください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2857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表現内容</a:t>
            </a: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スライド内本文の文字の大きさは</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12-18pt </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を目安とし、フォントは可能な限り統一してください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第三者が読んで内容が把握できるレベルでの表現を心がけて下さい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図表やイメージ、写真等を活用することで内容の具体性や視認性を高めて下さい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定量的に記載できるものについては、定量的に記載することに努めてください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その他</a:t>
            </a:r>
            <a:endPar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東京都による選定結果のプレスリリース等において本資料を使用させていただく可能性がございます</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061582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１　提案内容のサマリ</a:t>
            </a:r>
            <a:r>
              <a:rPr lang="en-US" altLang="ja-JP" dirty="0"/>
              <a:t>】</a:t>
            </a:r>
            <a:br>
              <a:rPr lang="en-US" altLang="ja-JP" dirty="0"/>
            </a:br>
            <a:r>
              <a:rPr lang="en-US" altLang="ja-JP" b="1" dirty="0"/>
              <a:t>XXXXXX</a:t>
            </a:r>
            <a:r>
              <a:rPr lang="ja-JP" altLang="en-US" dirty="0"/>
              <a:t>（プロジェクト名を記載）</a:t>
            </a:r>
            <a:endParaRPr kumimoji="1" lang="ja-JP" altLang="en-US" dirty="0"/>
          </a:p>
        </p:txBody>
      </p:sp>
      <p:sp>
        <p:nvSpPr>
          <p:cNvPr id="4" name="正方形/長方形 3">
            <a:extLst>
              <a:ext uri="{FF2B5EF4-FFF2-40B4-BE49-F238E27FC236}">
                <a16:creationId xmlns:a16="http://schemas.microsoft.com/office/drawing/2014/main" id="{7F50B7F7-ADB5-40E0-8FA8-4C228D849299}"/>
              </a:ext>
            </a:extLst>
          </p:cNvPr>
          <p:cNvSpPr/>
          <p:nvPr/>
        </p:nvSpPr>
        <p:spPr>
          <a:xfrm>
            <a:off x="4376684" y="1569493"/>
            <a:ext cx="7652756" cy="4831306"/>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商用運航を目指すルート等を表すポンチ絵、イメージを挿入すること</a:t>
            </a:r>
          </a:p>
        </p:txBody>
      </p:sp>
      <p:sp>
        <p:nvSpPr>
          <p:cNvPr id="5" name="正方形/長方形 4">
            <a:extLst>
              <a:ext uri="{FF2B5EF4-FFF2-40B4-BE49-F238E27FC236}">
                <a16:creationId xmlns:a16="http://schemas.microsoft.com/office/drawing/2014/main" id="{CC659A77-E59A-45C9-9B01-21BA5577672C}"/>
              </a:ext>
            </a:extLst>
          </p:cNvPr>
          <p:cNvSpPr/>
          <p:nvPr/>
        </p:nvSpPr>
        <p:spPr>
          <a:xfrm>
            <a:off x="341983" y="1394747"/>
            <a:ext cx="3744000" cy="288000"/>
          </a:xfrm>
          <a:prstGeom prst="rect">
            <a:avLst/>
          </a:prstGeom>
          <a:solidFill>
            <a:schemeClr val="bg1">
              <a:lumMod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目的</a:t>
            </a:r>
          </a:p>
        </p:txBody>
      </p:sp>
      <p:sp>
        <p:nvSpPr>
          <p:cNvPr id="6" name="正方形/長方形 5">
            <a:extLst>
              <a:ext uri="{FF2B5EF4-FFF2-40B4-BE49-F238E27FC236}">
                <a16:creationId xmlns:a16="http://schemas.microsoft.com/office/drawing/2014/main" id="{97F8D4A8-E964-4308-BDAD-FF2BAEB2565B}"/>
              </a:ext>
            </a:extLst>
          </p:cNvPr>
          <p:cNvSpPr/>
          <p:nvPr/>
        </p:nvSpPr>
        <p:spPr>
          <a:xfrm>
            <a:off x="341983" y="1682779"/>
            <a:ext cx="3744000" cy="1944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756AA4B7-DE4B-4E12-9746-9D415BF16EE9}"/>
              </a:ext>
            </a:extLst>
          </p:cNvPr>
          <p:cNvSpPr/>
          <p:nvPr/>
        </p:nvSpPr>
        <p:spPr>
          <a:xfrm>
            <a:off x="348416" y="3872643"/>
            <a:ext cx="3744000" cy="288000"/>
          </a:xfrm>
          <a:prstGeom prst="rect">
            <a:avLst/>
          </a:prstGeom>
          <a:solidFill>
            <a:schemeClr val="bg1">
              <a:lumMod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プロジェクト内容（ユースケース、サービス等）</a:t>
            </a:r>
          </a:p>
        </p:txBody>
      </p:sp>
      <p:sp>
        <p:nvSpPr>
          <p:cNvPr id="8" name="正方形/長方形 7">
            <a:extLst>
              <a:ext uri="{FF2B5EF4-FFF2-40B4-BE49-F238E27FC236}">
                <a16:creationId xmlns:a16="http://schemas.microsoft.com/office/drawing/2014/main" id="{B5287E12-0451-4C0E-8F48-FBDF8AC9B32B}"/>
              </a:ext>
            </a:extLst>
          </p:cNvPr>
          <p:cNvSpPr/>
          <p:nvPr/>
        </p:nvSpPr>
        <p:spPr>
          <a:xfrm>
            <a:off x="341983" y="4160642"/>
            <a:ext cx="3744000" cy="224015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9" name="AutoShape 10">
            <a:extLst>
              <a:ext uri="{FF2B5EF4-FFF2-40B4-BE49-F238E27FC236}">
                <a16:creationId xmlns:a16="http://schemas.microsoft.com/office/drawing/2014/main" id="{0E82E6D8-635C-4D6C-B46B-8D4FAF1080F2}"/>
              </a:ext>
            </a:extLst>
          </p:cNvPr>
          <p:cNvSpPr>
            <a:spLocks noChangeArrowheads="1"/>
          </p:cNvSpPr>
          <p:nvPr/>
        </p:nvSpPr>
        <p:spPr bwMode="auto">
          <a:xfrm>
            <a:off x="3272524" y="4533849"/>
            <a:ext cx="8440100" cy="1013969"/>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提案内容のまとめがこの</a:t>
            </a: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1</a:t>
            </a: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ページで分かるように</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記載してください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「目的」は、事業期間中に実現を目指す達成目的として記載してください</a:t>
            </a:r>
          </a:p>
        </p:txBody>
      </p:sp>
      <p:cxnSp>
        <p:nvCxnSpPr>
          <p:cNvPr id="10" name="直線コネクタ 12">
            <a:extLst>
              <a:ext uri="{FF2B5EF4-FFF2-40B4-BE49-F238E27FC236}">
                <a16:creationId xmlns:a16="http://schemas.microsoft.com/office/drawing/2014/main" id="{D9D4AF73-F73E-4525-B369-DF0A23A09C2F}"/>
              </a:ext>
            </a:extLst>
          </p:cNvPr>
          <p:cNvCxnSpPr>
            <a:cxnSpLocks/>
          </p:cNvCxnSpPr>
          <p:nvPr/>
        </p:nvCxnSpPr>
        <p:spPr bwMode="auto">
          <a:xfrm>
            <a:off x="4363038" y="1423142"/>
            <a:ext cx="766206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1" name="Rectangle 5">
            <a:extLst>
              <a:ext uri="{FF2B5EF4-FFF2-40B4-BE49-F238E27FC236}">
                <a16:creationId xmlns:a16="http://schemas.microsoft.com/office/drawing/2014/main" id="{C5C97B81-32F3-4188-8BE7-4DFC82D2DD2E}"/>
              </a:ext>
            </a:extLst>
          </p:cNvPr>
          <p:cNvSpPr>
            <a:spLocks noChangeArrowheads="1"/>
          </p:cNvSpPr>
          <p:nvPr/>
        </p:nvSpPr>
        <p:spPr bwMode="auto">
          <a:xfrm>
            <a:off x="6899166" y="1310178"/>
            <a:ext cx="2270932"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プロジェクトの概念図</a:t>
            </a:r>
          </a:p>
        </p:txBody>
      </p:sp>
      <p:sp>
        <p:nvSpPr>
          <p:cNvPr id="3" name="AutoShape 10">
            <a:extLst>
              <a:ext uri="{FF2B5EF4-FFF2-40B4-BE49-F238E27FC236}">
                <a16:creationId xmlns:a16="http://schemas.microsoft.com/office/drawing/2014/main" id="{D1361D09-5CA5-47DD-D954-F95EDD27DB03}"/>
              </a:ext>
            </a:extLst>
          </p:cNvPr>
          <p:cNvSpPr>
            <a:spLocks noChangeArrowheads="1"/>
          </p:cNvSpPr>
          <p:nvPr/>
        </p:nvSpPr>
        <p:spPr bwMode="auto">
          <a:xfrm>
            <a:off x="4920771" y="328916"/>
            <a:ext cx="6227721" cy="741966"/>
          </a:xfrm>
          <a:prstGeom prst="roundRect">
            <a:avLst>
              <a:gd name="adj" fmla="val 0"/>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具体的なプロジェクト名称を記載</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（例）〇〇における商用運航を目指すプロジェクトなど・・　</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257950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２　提案者の基本情報</a:t>
            </a:r>
            <a:r>
              <a:rPr lang="en-US" altLang="ja-JP" dirty="0"/>
              <a:t>】</a:t>
            </a:r>
            <a:br>
              <a:rPr lang="en-US" altLang="ja-JP" dirty="0"/>
            </a:br>
            <a:endParaRPr kumimoji="1" lang="ja-JP" altLang="en-US" dirty="0"/>
          </a:p>
        </p:txBody>
      </p:sp>
      <p:graphicFrame>
        <p:nvGraphicFramePr>
          <p:cNvPr id="16" name="Table 1">
            <a:extLst>
              <a:ext uri="{FF2B5EF4-FFF2-40B4-BE49-F238E27FC236}">
                <a16:creationId xmlns:a16="http://schemas.microsoft.com/office/drawing/2014/main" id="{06186504-EAB4-4416-96D5-59909DCBF290}"/>
              </a:ext>
            </a:extLst>
          </p:cNvPr>
          <p:cNvGraphicFramePr>
            <a:graphicFrameLocks noGrp="1"/>
          </p:cNvGraphicFramePr>
          <p:nvPr/>
        </p:nvGraphicFramePr>
        <p:xfrm>
          <a:off x="148195" y="1584962"/>
          <a:ext cx="5842649" cy="4877255"/>
        </p:xfrm>
        <a:graphic>
          <a:graphicData uri="http://schemas.openxmlformats.org/drawingml/2006/table">
            <a:tbl>
              <a:tblPr firstRow="1" firstCol="1" bandRow="1"/>
              <a:tblGrid>
                <a:gridCol w="1436716">
                  <a:extLst>
                    <a:ext uri="{9D8B030D-6E8A-4147-A177-3AD203B41FA5}">
                      <a16:colId xmlns:a16="http://schemas.microsoft.com/office/drawing/2014/main" val="2758532071"/>
                    </a:ext>
                  </a:extLst>
                </a:gridCol>
                <a:gridCol w="4405933">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項目</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内容</a:t>
                      </a:r>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企業名</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kumimoji="1" lang="ja-JP" altLang="en-US" sz="1200" b="1" kern="100" dirty="0">
                          <a:solidFill>
                            <a:schemeClr val="bg1"/>
                          </a:solidFill>
                          <a:effectLst/>
                          <a:latin typeface="Meiryo UI" panose="020B0604030504040204" pitchFamily="50" charset="-128"/>
                          <a:ea typeface="Meiryo UI" panose="020B0604030504040204" pitchFamily="50" charset="-128"/>
                          <a:cs typeface="+mn-cs"/>
                        </a:rPr>
                        <a:t>部署・</a:t>
                      </a:r>
                      <a:r>
                        <a:rPr lang="ja-JP" sz="1200" kern="100" dirty="0">
                          <a:solidFill>
                            <a:schemeClr val="bg1"/>
                          </a:solidFill>
                          <a:effectLst/>
                          <a:latin typeface="Meiryo UI" panose="020B0604030504040204" pitchFamily="50" charset="-128"/>
                          <a:ea typeface="Meiryo UI" panose="020B0604030504040204" pitchFamily="50" charset="-128"/>
                        </a:rPr>
                        <a:t>代表者名</a:t>
                      </a:r>
                      <a:endParaRPr lang="ja-JP" sz="12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URL</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所在地</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a:t>
                      </a:r>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創業年</a:t>
                      </a:r>
                      <a:r>
                        <a:rPr lang="ja-JP" altLang="en-US" sz="1200" kern="100" dirty="0">
                          <a:effectLst/>
                          <a:latin typeface="Meiryo UI" panose="020B0604030504040204" pitchFamily="50" charset="-128"/>
                          <a:ea typeface="Meiryo UI" panose="020B0604030504040204" pitchFamily="50" charset="-128"/>
                        </a:rPr>
                        <a:t>月</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売上高</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※直近決算期の売上を記載下さい</a:t>
                      </a:r>
                    </a:p>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dirty="0">
                          <a:effectLst/>
                          <a:latin typeface="Meiryo UI" panose="020B0604030504040204" pitchFamily="50" charset="-128"/>
                          <a:ea typeface="Meiryo UI" panose="020B0604030504040204" pitchFamily="50" charset="-128"/>
                        </a:rPr>
                        <a:t>事業概要</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連絡担当窓口</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（氏名）</a:t>
                      </a:r>
                      <a:endParaRPr lang="en-US" altLang="ja-JP" sz="1200" kern="100" dirty="0">
                        <a:effectLst/>
                        <a:latin typeface="Meiryo UI" panose="020B0604030504040204" pitchFamily="50" charset="-128"/>
                        <a:ea typeface="Meiryo UI" panose="020B0604030504040204" pitchFamily="50" charset="-128"/>
                      </a:endParaRPr>
                    </a:p>
                    <a:p>
                      <a:pPr algn="l"/>
                      <a:r>
                        <a:rPr lang="ja-JP" altLang="en-US" sz="1200" kern="100" dirty="0">
                          <a:effectLst/>
                          <a:latin typeface="Meiryo UI" panose="020B0604030504040204" pitchFamily="50" charset="-128"/>
                          <a:ea typeface="Meiryo UI" panose="020B0604030504040204" pitchFamily="50" charset="-128"/>
                        </a:rPr>
                        <a:t>（電話）</a:t>
                      </a:r>
                      <a:endParaRPr lang="en-US" altLang="ja-JP" sz="1200" kern="100" dirty="0">
                        <a:effectLst/>
                        <a:latin typeface="Meiryo UI" panose="020B0604030504040204" pitchFamily="50" charset="-128"/>
                        <a:ea typeface="Meiryo UI" panose="020B0604030504040204" pitchFamily="50" charset="-128"/>
                      </a:endParaRPr>
                    </a:p>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cxnSp>
        <p:nvCxnSpPr>
          <p:cNvPr id="17"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185788" y="1310777"/>
            <a:ext cx="5805579"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sp>
        <p:nvSpPr>
          <p:cNvPr id="18" name="Rectangle 5">
            <a:extLst>
              <a:ext uri="{FF2B5EF4-FFF2-40B4-BE49-F238E27FC236}">
                <a16:creationId xmlns:a16="http://schemas.microsoft.com/office/drawing/2014/main" id="{C5C97B81-32F3-4188-8BE7-4DFC82D2DD2E}"/>
              </a:ext>
            </a:extLst>
          </p:cNvPr>
          <p:cNvSpPr>
            <a:spLocks noChangeArrowheads="1"/>
          </p:cNvSpPr>
          <p:nvPr/>
        </p:nvSpPr>
        <p:spPr bwMode="auto">
          <a:xfrm>
            <a:off x="1991360" y="1205433"/>
            <a:ext cx="20574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代表事業者</a:t>
            </a:r>
          </a:p>
        </p:txBody>
      </p:sp>
      <p:cxnSp>
        <p:nvCxnSpPr>
          <p:cNvPr id="19" name="直線コネクタ 18">
            <a:extLst>
              <a:ext uri="{FF2B5EF4-FFF2-40B4-BE49-F238E27FC236}">
                <a16:creationId xmlns:a16="http://schemas.microsoft.com/office/drawing/2014/main" id="{51BFE2A8-42A2-4E76-B629-FD38DA37B0E3}"/>
              </a:ext>
            </a:extLst>
          </p:cNvPr>
          <p:cNvCxnSpPr>
            <a:cxnSpLocks/>
          </p:cNvCxnSpPr>
          <p:nvPr/>
        </p:nvCxnSpPr>
        <p:spPr bwMode="auto">
          <a:xfrm>
            <a:off x="6204451" y="1310777"/>
            <a:ext cx="5805579"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sp>
        <p:nvSpPr>
          <p:cNvPr id="20" name="Rectangle 5">
            <a:extLst>
              <a:ext uri="{FF2B5EF4-FFF2-40B4-BE49-F238E27FC236}">
                <a16:creationId xmlns:a16="http://schemas.microsoft.com/office/drawing/2014/main" id="{C5C97B81-32F3-4188-8BE7-4DFC82D2DD2E}"/>
              </a:ext>
            </a:extLst>
          </p:cNvPr>
          <p:cNvSpPr>
            <a:spLocks noChangeArrowheads="1"/>
          </p:cNvSpPr>
          <p:nvPr/>
        </p:nvSpPr>
        <p:spPr bwMode="auto">
          <a:xfrm>
            <a:off x="7964551" y="1205433"/>
            <a:ext cx="227457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kern="0" dirty="0">
                <a:solidFill>
                  <a:prstClr val="black"/>
                </a:solidFill>
                <a:latin typeface="Meiryo UI" panose="020B0604030504040204" pitchFamily="50" charset="-128"/>
                <a:ea typeface="Meiryo UI" panose="020B0604030504040204" pitchFamily="50" charset="-128"/>
              </a:rPr>
              <a:t>運航事業者</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21" name="Table 1">
            <a:extLst>
              <a:ext uri="{FF2B5EF4-FFF2-40B4-BE49-F238E27FC236}">
                <a16:creationId xmlns:a16="http://schemas.microsoft.com/office/drawing/2014/main" id="{06186504-EAB4-4416-96D5-59909DCBF290}"/>
              </a:ext>
            </a:extLst>
          </p:cNvPr>
          <p:cNvGraphicFramePr>
            <a:graphicFrameLocks noGrp="1"/>
          </p:cNvGraphicFramePr>
          <p:nvPr/>
        </p:nvGraphicFramePr>
        <p:xfrm>
          <a:off x="6200977" y="1584962"/>
          <a:ext cx="5842649" cy="4877255"/>
        </p:xfrm>
        <a:graphic>
          <a:graphicData uri="http://schemas.openxmlformats.org/drawingml/2006/table">
            <a:tbl>
              <a:tblPr firstRow="1" firstCol="1" bandRow="1"/>
              <a:tblGrid>
                <a:gridCol w="1436716">
                  <a:extLst>
                    <a:ext uri="{9D8B030D-6E8A-4147-A177-3AD203B41FA5}">
                      <a16:colId xmlns:a16="http://schemas.microsoft.com/office/drawing/2014/main" val="2758532071"/>
                    </a:ext>
                  </a:extLst>
                </a:gridCol>
                <a:gridCol w="4405933">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項目</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内容</a:t>
                      </a:r>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企業名</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solidFill>
                            <a:schemeClr val="bg1"/>
                          </a:solidFill>
                          <a:effectLst/>
                          <a:latin typeface="Meiryo UI" panose="020B0604030504040204" pitchFamily="50" charset="-128"/>
                          <a:ea typeface="Meiryo UI" panose="020B0604030504040204" pitchFamily="50" charset="-128"/>
                        </a:rPr>
                        <a:t>部署・</a:t>
                      </a:r>
                      <a:r>
                        <a:rPr lang="ja-JP" sz="1200" kern="100" dirty="0">
                          <a:solidFill>
                            <a:schemeClr val="bg1"/>
                          </a:solidFill>
                          <a:effectLst/>
                          <a:latin typeface="Meiryo UI" panose="020B0604030504040204" pitchFamily="50" charset="-128"/>
                          <a:ea typeface="Meiryo UI" panose="020B0604030504040204" pitchFamily="50" charset="-128"/>
                        </a:rPr>
                        <a:t>代表者名</a:t>
                      </a:r>
                      <a:endParaRPr lang="ja-JP" sz="12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URL</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所在地</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a:t>
                      </a:r>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創業年</a:t>
                      </a:r>
                      <a:r>
                        <a:rPr lang="ja-JP" altLang="en-US" sz="1200" kern="100" dirty="0">
                          <a:effectLst/>
                          <a:latin typeface="Meiryo UI" panose="020B0604030504040204" pitchFamily="50" charset="-128"/>
                          <a:ea typeface="Meiryo UI" panose="020B0604030504040204" pitchFamily="50" charset="-128"/>
                        </a:rPr>
                        <a:t>月</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売上高</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※直近決算期の売上を記載下さい</a:t>
                      </a:r>
                    </a:p>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dirty="0">
                          <a:effectLst/>
                          <a:latin typeface="Meiryo UI" panose="020B0604030504040204" pitchFamily="50" charset="-128"/>
                          <a:ea typeface="Meiryo UI" panose="020B0604030504040204" pitchFamily="50" charset="-128"/>
                        </a:rPr>
                        <a:t>事業概要</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連絡担当窓口</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（氏名）</a:t>
                      </a:r>
                      <a:endParaRPr lang="en-US" altLang="ja-JP" sz="1200" kern="100" dirty="0">
                        <a:effectLst/>
                        <a:latin typeface="Meiryo UI" panose="020B0604030504040204" pitchFamily="50" charset="-128"/>
                        <a:ea typeface="Meiryo UI" panose="020B0604030504040204" pitchFamily="50" charset="-128"/>
                      </a:endParaRPr>
                    </a:p>
                    <a:p>
                      <a:pPr algn="l"/>
                      <a:r>
                        <a:rPr lang="ja-JP" altLang="en-US" sz="1200" kern="100" dirty="0">
                          <a:effectLst/>
                          <a:latin typeface="Meiryo UI" panose="020B0604030504040204" pitchFamily="50" charset="-128"/>
                          <a:ea typeface="Meiryo UI" panose="020B0604030504040204" pitchFamily="50" charset="-128"/>
                        </a:rPr>
                        <a:t>（連絡先）</a:t>
                      </a:r>
                      <a:endParaRPr lang="en-US" altLang="ja-JP" sz="1200" kern="100" dirty="0">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sp>
        <p:nvSpPr>
          <p:cNvPr id="9" name="AutoShape 10">
            <a:extLst>
              <a:ext uri="{FF2B5EF4-FFF2-40B4-BE49-F238E27FC236}">
                <a16:creationId xmlns:a16="http://schemas.microsoft.com/office/drawing/2014/main" id="{0E82E6D8-635C-4D6C-B46B-8D4FAF1080F2}"/>
              </a:ext>
            </a:extLst>
          </p:cNvPr>
          <p:cNvSpPr>
            <a:spLocks noChangeArrowheads="1"/>
          </p:cNvSpPr>
          <p:nvPr/>
        </p:nvSpPr>
        <p:spPr bwMode="auto">
          <a:xfrm>
            <a:off x="5758778" y="598818"/>
            <a:ext cx="4175106" cy="43881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代表事業者が運航事業者の場合は記載不要</a:t>
            </a:r>
          </a:p>
        </p:txBody>
      </p:sp>
    </p:spTree>
    <p:extLst>
      <p:ext uri="{BB962C8B-B14F-4D97-AF65-F5344CB8AC3E}">
        <p14:creationId xmlns:p14="http://schemas.microsoft.com/office/powerpoint/2010/main" val="2014518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0330D-7F97-73C3-0AB4-47F19F98103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9685766-7ADB-C046-A874-2B68F3ACE028}"/>
              </a:ext>
            </a:extLst>
          </p:cNvPr>
          <p:cNvSpPr>
            <a:spLocks noGrp="1"/>
          </p:cNvSpPr>
          <p:nvPr>
            <p:ph type="title"/>
          </p:nvPr>
        </p:nvSpPr>
        <p:spPr/>
        <p:txBody>
          <a:bodyPr/>
          <a:lstStyle/>
          <a:p>
            <a:r>
              <a:rPr lang="en-US" altLang="ja-JP" dirty="0"/>
              <a:t>【</a:t>
            </a:r>
            <a:r>
              <a:rPr lang="ja-JP" altLang="en-US" dirty="0"/>
              <a:t>２　提案者の基本情報</a:t>
            </a:r>
            <a:r>
              <a:rPr lang="en-US" altLang="ja-JP" dirty="0"/>
              <a:t>】</a:t>
            </a:r>
            <a:br>
              <a:rPr lang="en-US" altLang="ja-JP" dirty="0"/>
            </a:br>
            <a:endParaRPr kumimoji="1" lang="ja-JP" altLang="en-US" dirty="0"/>
          </a:p>
        </p:txBody>
      </p:sp>
      <p:cxnSp>
        <p:nvCxnSpPr>
          <p:cNvPr id="17" name="直線コネクタ 10">
            <a:extLst>
              <a:ext uri="{FF2B5EF4-FFF2-40B4-BE49-F238E27FC236}">
                <a16:creationId xmlns:a16="http://schemas.microsoft.com/office/drawing/2014/main" id="{7BE0AFF0-DE20-F19F-8580-FBAFBC81830E}"/>
              </a:ext>
            </a:extLst>
          </p:cNvPr>
          <p:cNvCxnSpPr>
            <a:cxnSpLocks/>
          </p:cNvCxnSpPr>
          <p:nvPr/>
        </p:nvCxnSpPr>
        <p:spPr bwMode="auto">
          <a:xfrm>
            <a:off x="185788" y="1310777"/>
            <a:ext cx="5805579"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cxnSp>
        <p:nvCxnSpPr>
          <p:cNvPr id="19" name="直線コネクタ 18">
            <a:extLst>
              <a:ext uri="{FF2B5EF4-FFF2-40B4-BE49-F238E27FC236}">
                <a16:creationId xmlns:a16="http://schemas.microsoft.com/office/drawing/2014/main" id="{32DF8E4D-D1B5-0FA5-3FDB-DD82D2C6A787}"/>
              </a:ext>
            </a:extLst>
          </p:cNvPr>
          <p:cNvCxnSpPr>
            <a:cxnSpLocks/>
          </p:cNvCxnSpPr>
          <p:nvPr/>
        </p:nvCxnSpPr>
        <p:spPr bwMode="auto">
          <a:xfrm>
            <a:off x="6204451" y="1310777"/>
            <a:ext cx="5805579"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sp>
        <p:nvSpPr>
          <p:cNvPr id="20" name="Rectangle 5">
            <a:extLst>
              <a:ext uri="{FF2B5EF4-FFF2-40B4-BE49-F238E27FC236}">
                <a16:creationId xmlns:a16="http://schemas.microsoft.com/office/drawing/2014/main" id="{5898B6D8-491E-1BAA-2935-58DFE54CB42D}"/>
              </a:ext>
            </a:extLst>
          </p:cNvPr>
          <p:cNvSpPr>
            <a:spLocks noChangeArrowheads="1"/>
          </p:cNvSpPr>
          <p:nvPr/>
        </p:nvSpPr>
        <p:spPr bwMode="auto">
          <a:xfrm>
            <a:off x="7964551" y="1205433"/>
            <a:ext cx="227457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kern="0" dirty="0">
                <a:solidFill>
                  <a:prstClr val="black"/>
                </a:solidFill>
                <a:latin typeface="Meiryo UI" panose="020B0604030504040204" pitchFamily="50" charset="-128"/>
                <a:ea typeface="Meiryo UI" panose="020B0604030504040204" pitchFamily="50" charset="-128"/>
              </a:rPr>
              <a:t>連携事業者</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21" name="Table 1">
            <a:extLst>
              <a:ext uri="{FF2B5EF4-FFF2-40B4-BE49-F238E27FC236}">
                <a16:creationId xmlns:a16="http://schemas.microsoft.com/office/drawing/2014/main" id="{4C439BB7-2F8A-4796-7B2C-7452CA85AE34}"/>
              </a:ext>
            </a:extLst>
          </p:cNvPr>
          <p:cNvGraphicFramePr>
            <a:graphicFrameLocks noGrp="1"/>
          </p:cNvGraphicFramePr>
          <p:nvPr/>
        </p:nvGraphicFramePr>
        <p:xfrm>
          <a:off x="6200977" y="1584962"/>
          <a:ext cx="5842649" cy="4877255"/>
        </p:xfrm>
        <a:graphic>
          <a:graphicData uri="http://schemas.openxmlformats.org/drawingml/2006/table">
            <a:tbl>
              <a:tblPr firstRow="1" firstCol="1" bandRow="1"/>
              <a:tblGrid>
                <a:gridCol w="1436716">
                  <a:extLst>
                    <a:ext uri="{9D8B030D-6E8A-4147-A177-3AD203B41FA5}">
                      <a16:colId xmlns:a16="http://schemas.microsoft.com/office/drawing/2014/main" val="2758532071"/>
                    </a:ext>
                  </a:extLst>
                </a:gridCol>
                <a:gridCol w="4405933">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項目</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内容</a:t>
                      </a:r>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企業名</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solidFill>
                            <a:schemeClr val="bg1"/>
                          </a:solidFill>
                          <a:effectLst/>
                          <a:latin typeface="Meiryo UI" panose="020B0604030504040204" pitchFamily="50" charset="-128"/>
                          <a:ea typeface="Meiryo UI" panose="020B0604030504040204" pitchFamily="50" charset="-128"/>
                        </a:rPr>
                        <a:t>部署・</a:t>
                      </a:r>
                      <a:r>
                        <a:rPr lang="ja-JP" sz="1200" kern="100" dirty="0">
                          <a:solidFill>
                            <a:schemeClr val="bg1"/>
                          </a:solidFill>
                          <a:effectLst/>
                          <a:latin typeface="Meiryo UI" panose="020B0604030504040204" pitchFamily="50" charset="-128"/>
                          <a:ea typeface="Meiryo UI" panose="020B0604030504040204" pitchFamily="50" charset="-128"/>
                        </a:rPr>
                        <a:t>代表者名</a:t>
                      </a:r>
                      <a:endParaRPr lang="ja-JP" sz="12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URL</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所在地</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a:t>
                      </a:r>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創業年</a:t>
                      </a:r>
                      <a:r>
                        <a:rPr lang="ja-JP" altLang="en-US" sz="1200" kern="100" dirty="0">
                          <a:effectLst/>
                          <a:latin typeface="Meiryo UI" panose="020B0604030504040204" pitchFamily="50" charset="-128"/>
                          <a:ea typeface="Meiryo UI" panose="020B0604030504040204" pitchFamily="50" charset="-128"/>
                        </a:rPr>
                        <a:t>月</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売上高</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※直近決算期の売上を記載下さい</a:t>
                      </a:r>
                    </a:p>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dirty="0">
                          <a:effectLst/>
                          <a:latin typeface="Meiryo UI" panose="020B0604030504040204" pitchFamily="50" charset="-128"/>
                          <a:ea typeface="Meiryo UI" panose="020B0604030504040204" pitchFamily="50" charset="-128"/>
                        </a:rPr>
                        <a:t>事業概要</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連絡担当窓口</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（氏名）</a:t>
                      </a:r>
                      <a:endParaRPr lang="en-US" altLang="ja-JP" sz="1200" kern="100" dirty="0">
                        <a:effectLst/>
                        <a:latin typeface="Meiryo UI" panose="020B0604030504040204" pitchFamily="50" charset="-128"/>
                        <a:ea typeface="Meiryo UI" panose="020B0604030504040204" pitchFamily="50" charset="-128"/>
                      </a:endParaRPr>
                    </a:p>
                    <a:p>
                      <a:pPr algn="l"/>
                      <a:r>
                        <a:rPr lang="ja-JP" altLang="en-US" sz="1200" kern="100" dirty="0">
                          <a:effectLst/>
                          <a:latin typeface="Meiryo UI" panose="020B0604030504040204" pitchFamily="50" charset="-128"/>
                          <a:ea typeface="Meiryo UI" panose="020B0604030504040204" pitchFamily="50" charset="-128"/>
                        </a:rPr>
                        <a:t>（連絡先）</a:t>
                      </a:r>
                      <a:endParaRPr lang="en-US" altLang="ja-JP" sz="1200" kern="100" dirty="0">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sp>
        <p:nvSpPr>
          <p:cNvPr id="9" name="AutoShape 10">
            <a:extLst>
              <a:ext uri="{FF2B5EF4-FFF2-40B4-BE49-F238E27FC236}">
                <a16:creationId xmlns:a16="http://schemas.microsoft.com/office/drawing/2014/main" id="{2B686490-E573-3AFE-A134-BE23B39EC7EA}"/>
              </a:ext>
            </a:extLst>
          </p:cNvPr>
          <p:cNvSpPr>
            <a:spLocks noChangeArrowheads="1"/>
          </p:cNvSpPr>
          <p:nvPr/>
        </p:nvSpPr>
        <p:spPr bwMode="auto">
          <a:xfrm>
            <a:off x="7241214" y="1969637"/>
            <a:ext cx="4175106" cy="43881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dirty="0">
                <a:solidFill>
                  <a:srgbClr val="000000"/>
                </a:solidFill>
                <a:latin typeface="Meiryo UI" panose="020B0604030504040204" pitchFamily="50" charset="-128"/>
                <a:ea typeface="Meiryo UI" panose="020B0604030504040204" pitchFamily="50" charset="-128"/>
              </a:rPr>
              <a:t>連携事業者が複数の場合には、レイアウト変更やページ数を増やすなどの対応にてご記入ください。</a:t>
            </a:r>
            <a:endParaRPr kumimoji="0"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Rectangle 5">
            <a:extLst>
              <a:ext uri="{FF2B5EF4-FFF2-40B4-BE49-F238E27FC236}">
                <a16:creationId xmlns:a16="http://schemas.microsoft.com/office/drawing/2014/main" id="{D5AFCD52-8C50-C124-46FE-5ACC14F14B60}"/>
              </a:ext>
            </a:extLst>
          </p:cNvPr>
          <p:cNvSpPr>
            <a:spLocks noChangeArrowheads="1"/>
          </p:cNvSpPr>
          <p:nvPr/>
        </p:nvSpPr>
        <p:spPr bwMode="auto">
          <a:xfrm>
            <a:off x="1908475" y="1205433"/>
            <a:ext cx="227457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kern="0" dirty="0">
                <a:solidFill>
                  <a:prstClr val="black"/>
                </a:solidFill>
                <a:latin typeface="Meiryo UI" panose="020B0604030504040204" pitchFamily="50" charset="-128"/>
                <a:ea typeface="Meiryo UI" panose="020B0604030504040204" pitchFamily="50" charset="-128"/>
              </a:rPr>
              <a:t>バーティポート運営事業者</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4" name="Table 1">
            <a:extLst>
              <a:ext uri="{FF2B5EF4-FFF2-40B4-BE49-F238E27FC236}">
                <a16:creationId xmlns:a16="http://schemas.microsoft.com/office/drawing/2014/main" id="{1F19AA7F-C303-FFA3-D75A-3CBBDE838667}"/>
              </a:ext>
            </a:extLst>
          </p:cNvPr>
          <p:cNvGraphicFramePr>
            <a:graphicFrameLocks noGrp="1"/>
          </p:cNvGraphicFramePr>
          <p:nvPr>
            <p:extLst>
              <p:ext uri="{D42A27DB-BD31-4B8C-83A1-F6EECF244321}">
                <p14:modId xmlns:p14="http://schemas.microsoft.com/office/powerpoint/2010/main" val="2999063309"/>
              </p:ext>
            </p:extLst>
          </p:nvPr>
        </p:nvGraphicFramePr>
        <p:xfrm>
          <a:off x="144901" y="1584962"/>
          <a:ext cx="5842649" cy="4877255"/>
        </p:xfrm>
        <a:graphic>
          <a:graphicData uri="http://schemas.openxmlformats.org/drawingml/2006/table">
            <a:tbl>
              <a:tblPr firstRow="1" firstCol="1" bandRow="1"/>
              <a:tblGrid>
                <a:gridCol w="1436716">
                  <a:extLst>
                    <a:ext uri="{9D8B030D-6E8A-4147-A177-3AD203B41FA5}">
                      <a16:colId xmlns:a16="http://schemas.microsoft.com/office/drawing/2014/main" val="2758532071"/>
                    </a:ext>
                  </a:extLst>
                </a:gridCol>
                <a:gridCol w="4405933">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項目</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内容</a:t>
                      </a:r>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企業名</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solidFill>
                            <a:schemeClr val="bg1"/>
                          </a:solidFill>
                          <a:effectLst/>
                          <a:latin typeface="Meiryo UI" panose="020B0604030504040204" pitchFamily="50" charset="-128"/>
                          <a:ea typeface="Meiryo UI" panose="020B0604030504040204" pitchFamily="50" charset="-128"/>
                        </a:rPr>
                        <a:t>部署・</a:t>
                      </a:r>
                      <a:r>
                        <a:rPr lang="ja-JP" sz="1200" kern="100" dirty="0">
                          <a:solidFill>
                            <a:schemeClr val="bg1"/>
                          </a:solidFill>
                          <a:effectLst/>
                          <a:latin typeface="Meiryo UI" panose="020B0604030504040204" pitchFamily="50" charset="-128"/>
                          <a:ea typeface="Meiryo UI" panose="020B0604030504040204" pitchFamily="50" charset="-128"/>
                        </a:rPr>
                        <a:t>代表者名</a:t>
                      </a:r>
                      <a:endParaRPr lang="ja-JP" sz="12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URL</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所在地</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a:t>
                      </a:r>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創業年</a:t>
                      </a:r>
                      <a:r>
                        <a:rPr lang="ja-JP" altLang="en-US" sz="1200" kern="100" dirty="0">
                          <a:effectLst/>
                          <a:latin typeface="Meiryo UI" panose="020B0604030504040204" pitchFamily="50" charset="-128"/>
                          <a:ea typeface="Meiryo UI" panose="020B0604030504040204" pitchFamily="50" charset="-128"/>
                        </a:rPr>
                        <a:t>月</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売上高</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※直近決算期の売上を記載下さい</a:t>
                      </a:r>
                    </a:p>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dirty="0">
                          <a:effectLst/>
                          <a:latin typeface="Meiryo UI" panose="020B0604030504040204" pitchFamily="50" charset="-128"/>
                          <a:ea typeface="Meiryo UI" panose="020B0604030504040204" pitchFamily="50" charset="-128"/>
                        </a:rPr>
                        <a:t>事業概要</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連絡担当窓口</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（氏名）</a:t>
                      </a:r>
                      <a:endParaRPr lang="en-US" altLang="ja-JP" sz="1200" kern="100" dirty="0">
                        <a:effectLst/>
                        <a:latin typeface="Meiryo UI" panose="020B0604030504040204" pitchFamily="50" charset="-128"/>
                        <a:ea typeface="Meiryo UI" panose="020B0604030504040204" pitchFamily="50" charset="-128"/>
                      </a:endParaRPr>
                    </a:p>
                    <a:p>
                      <a:pPr algn="l"/>
                      <a:r>
                        <a:rPr lang="ja-JP" altLang="en-US" sz="1200" kern="100" dirty="0">
                          <a:effectLst/>
                          <a:latin typeface="Meiryo UI" panose="020B0604030504040204" pitchFamily="50" charset="-128"/>
                          <a:ea typeface="Meiryo UI" panose="020B0604030504040204" pitchFamily="50" charset="-128"/>
                        </a:rPr>
                        <a:t>（連絡先）</a:t>
                      </a:r>
                      <a:endParaRPr lang="en-US" altLang="ja-JP" sz="1200" kern="100" dirty="0">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sp>
        <p:nvSpPr>
          <p:cNvPr id="5" name="AutoShape 10">
            <a:extLst>
              <a:ext uri="{FF2B5EF4-FFF2-40B4-BE49-F238E27FC236}">
                <a16:creationId xmlns:a16="http://schemas.microsoft.com/office/drawing/2014/main" id="{105170DF-C1DA-F6A6-4D95-1EAF54FA3F74}"/>
              </a:ext>
            </a:extLst>
          </p:cNvPr>
          <p:cNvSpPr>
            <a:spLocks noChangeArrowheads="1"/>
          </p:cNvSpPr>
          <p:nvPr/>
        </p:nvSpPr>
        <p:spPr bwMode="auto">
          <a:xfrm>
            <a:off x="667262" y="1750232"/>
            <a:ext cx="4611320" cy="43881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代表事業者がバーティーポート運営事業者の場合は記載不要</a:t>
            </a:r>
          </a:p>
        </p:txBody>
      </p:sp>
    </p:spTree>
    <p:extLst>
      <p:ext uri="{BB962C8B-B14F-4D97-AF65-F5344CB8AC3E}">
        <p14:creationId xmlns:p14="http://schemas.microsoft.com/office/powerpoint/2010/main" val="2289889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B228C-9FB2-7276-42BC-53BC4DA4EC3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AB1DD28-D79A-2198-B36E-520917680CE2}"/>
              </a:ext>
            </a:extLst>
          </p:cNvPr>
          <p:cNvSpPr>
            <a:spLocks noGrp="1"/>
          </p:cNvSpPr>
          <p:nvPr>
            <p:ph type="title"/>
          </p:nvPr>
        </p:nvSpPr>
        <p:spPr/>
        <p:txBody>
          <a:bodyPr/>
          <a:lstStyle/>
          <a:p>
            <a:r>
              <a:rPr lang="en-US" altLang="ja-JP" dirty="0"/>
              <a:t>【</a:t>
            </a:r>
            <a:r>
              <a:rPr lang="ja-JP" altLang="en-US" dirty="0"/>
              <a:t>２　提案者の基本情報</a:t>
            </a:r>
            <a:r>
              <a:rPr lang="en-US" altLang="ja-JP" dirty="0"/>
              <a:t>】</a:t>
            </a:r>
            <a:br>
              <a:rPr lang="en-US" altLang="ja-JP" dirty="0"/>
            </a:br>
            <a:endParaRPr kumimoji="1" lang="ja-JP" altLang="en-US" dirty="0"/>
          </a:p>
        </p:txBody>
      </p:sp>
      <p:cxnSp>
        <p:nvCxnSpPr>
          <p:cNvPr id="17" name="直線コネクタ 10">
            <a:extLst>
              <a:ext uri="{FF2B5EF4-FFF2-40B4-BE49-F238E27FC236}">
                <a16:creationId xmlns:a16="http://schemas.microsoft.com/office/drawing/2014/main" id="{E49C6992-3A61-5F90-2612-D029D7F89AA3}"/>
              </a:ext>
            </a:extLst>
          </p:cNvPr>
          <p:cNvCxnSpPr>
            <a:cxnSpLocks/>
          </p:cNvCxnSpPr>
          <p:nvPr/>
        </p:nvCxnSpPr>
        <p:spPr bwMode="auto">
          <a:xfrm>
            <a:off x="185788" y="1310777"/>
            <a:ext cx="5805579"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cxnSp>
        <p:nvCxnSpPr>
          <p:cNvPr id="19" name="直線コネクタ 18">
            <a:extLst>
              <a:ext uri="{FF2B5EF4-FFF2-40B4-BE49-F238E27FC236}">
                <a16:creationId xmlns:a16="http://schemas.microsoft.com/office/drawing/2014/main" id="{E57BD468-BCF3-FDD6-8AFC-35400BF2BEE3}"/>
              </a:ext>
            </a:extLst>
          </p:cNvPr>
          <p:cNvCxnSpPr>
            <a:cxnSpLocks/>
          </p:cNvCxnSpPr>
          <p:nvPr/>
        </p:nvCxnSpPr>
        <p:spPr bwMode="auto">
          <a:xfrm>
            <a:off x="6204451" y="1310777"/>
            <a:ext cx="5805579"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sp>
        <p:nvSpPr>
          <p:cNvPr id="20" name="Rectangle 5">
            <a:extLst>
              <a:ext uri="{FF2B5EF4-FFF2-40B4-BE49-F238E27FC236}">
                <a16:creationId xmlns:a16="http://schemas.microsoft.com/office/drawing/2014/main" id="{236B1741-D02C-9406-AB78-C96C5A8D2C5B}"/>
              </a:ext>
            </a:extLst>
          </p:cNvPr>
          <p:cNvSpPr>
            <a:spLocks noChangeArrowheads="1"/>
          </p:cNvSpPr>
          <p:nvPr/>
        </p:nvSpPr>
        <p:spPr bwMode="auto">
          <a:xfrm>
            <a:off x="7964551" y="1205433"/>
            <a:ext cx="227457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kern="0" dirty="0">
                <a:solidFill>
                  <a:prstClr val="black"/>
                </a:solidFill>
                <a:latin typeface="Meiryo UI" panose="020B0604030504040204" pitchFamily="50" charset="-128"/>
                <a:ea typeface="Meiryo UI" panose="020B0604030504040204" pitchFamily="50" charset="-128"/>
              </a:rPr>
              <a:t>連携事業者</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21" name="Table 1">
            <a:extLst>
              <a:ext uri="{FF2B5EF4-FFF2-40B4-BE49-F238E27FC236}">
                <a16:creationId xmlns:a16="http://schemas.microsoft.com/office/drawing/2014/main" id="{97ABFC2E-15DE-6438-012E-263A0B4FACC1}"/>
              </a:ext>
            </a:extLst>
          </p:cNvPr>
          <p:cNvGraphicFramePr>
            <a:graphicFrameLocks noGrp="1"/>
          </p:cNvGraphicFramePr>
          <p:nvPr/>
        </p:nvGraphicFramePr>
        <p:xfrm>
          <a:off x="6200977" y="1584962"/>
          <a:ext cx="5842649" cy="4877255"/>
        </p:xfrm>
        <a:graphic>
          <a:graphicData uri="http://schemas.openxmlformats.org/drawingml/2006/table">
            <a:tbl>
              <a:tblPr firstRow="1" firstCol="1" bandRow="1"/>
              <a:tblGrid>
                <a:gridCol w="1436716">
                  <a:extLst>
                    <a:ext uri="{9D8B030D-6E8A-4147-A177-3AD203B41FA5}">
                      <a16:colId xmlns:a16="http://schemas.microsoft.com/office/drawing/2014/main" val="2758532071"/>
                    </a:ext>
                  </a:extLst>
                </a:gridCol>
                <a:gridCol w="4405933">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項目</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内容</a:t>
                      </a:r>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企業名</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solidFill>
                            <a:schemeClr val="bg1"/>
                          </a:solidFill>
                          <a:effectLst/>
                          <a:latin typeface="Meiryo UI" panose="020B0604030504040204" pitchFamily="50" charset="-128"/>
                          <a:ea typeface="Meiryo UI" panose="020B0604030504040204" pitchFamily="50" charset="-128"/>
                        </a:rPr>
                        <a:t>部署・</a:t>
                      </a:r>
                      <a:r>
                        <a:rPr lang="ja-JP" sz="1200" kern="100" dirty="0">
                          <a:solidFill>
                            <a:schemeClr val="bg1"/>
                          </a:solidFill>
                          <a:effectLst/>
                          <a:latin typeface="Meiryo UI" panose="020B0604030504040204" pitchFamily="50" charset="-128"/>
                          <a:ea typeface="Meiryo UI" panose="020B0604030504040204" pitchFamily="50" charset="-128"/>
                        </a:rPr>
                        <a:t>代表者名</a:t>
                      </a:r>
                      <a:endParaRPr lang="ja-JP" sz="12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URL</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所在地</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a:t>
                      </a:r>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創業年</a:t>
                      </a:r>
                      <a:r>
                        <a:rPr lang="ja-JP" altLang="en-US" sz="1200" kern="100" dirty="0">
                          <a:effectLst/>
                          <a:latin typeface="Meiryo UI" panose="020B0604030504040204" pitchFamily="50" charset="-128"/>
                          <a:ea typeface="Meiryo UI" panose="020B0604030504040204" pitchFamily="50" charset="-128"/>
                        </a:rPr>
                        <a:t>月</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売上高</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※直近決算期の売上を記載下さい</a:t>
                      </a:r>
                    </a:p>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dirty="0">
                          <a:effectLst/>
                          <a:latin typeface="Meiryo UI" panose="020B0604030504040204" pitchFamily="50" charset="-128"/>
                          <a:ea typeface="Meiryo UI" panose="020B0604030504040204" pitchFamily="50" charset="-128"/>
                        </a:rPr>
                        <a:t>事業概要</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連絡担当窓口</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（氏名）</a:t>
                      </a:r>
                      <a:endParaRPr lang="en-US" altLang="ja-JP" sz="1200" kern="100" dirty="0">
                        <a:effectLst/>
                        <a:latin typeface="Meiryo UI" panose="020B0604030504040204" pitchFamily="50" charset="-128"/>
                        <a:ea typeface="Meiryo UI" panose="020B0604030504040204" pitchFamily="50" charset="-128"/>
                      </a:endParaRPr>
                    </a:p>
                    <a:p>
                      <a:pPr algn="l"/>
                      <a:r>
                        <a:rPr lang="ja-JP" altLang="en-US" sz="1200" kern="100" dirty="0">
                          <a:effectLst/>
                          <a:latin typeface="Meiryo UI" panose="020B0604030504040204" pitchFamily="50" charset="-128"/>
                          <a:ea typeface="Meiryo UI" panose="020B0604030504040204" pitchFamily="50" charset="-128"/>
                        </a:rPr>
                        <a:t>（連絡先）</a:t>
                      </a:r>
                      <a:endParaRPr lang="en-US" altLang="ja-JP" sz="1200" kern="100" dirty="0">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sp>
        <p:nvSpPr>
          <p:cNvPr id="9" name="AutoShape 10">
            <a:extLst>
              <a:ext uri="{FF2B5EF4-FFF2-40B4-BE49-F238E27FC236}">
                <a16:creationId xmlns:a16="http://schemas.microsoft.com/office/drawing/2014/main" id="{6E63EF88-0CD1-C2AF-C498-DE05CECCFEB1}"/>
              </a:ext>
            </a:extLst>
          </p:cNvPr>
          <p:cNvSpPr>
            <a:spLocks noChangeArrowheads="1"/>
          </p:cNvSpPr>
          <p:nvPr/>
        </p:nvSpPr>
        <p:spPr bwMode="auto">
          <a:xfrm>
            <a:off x="7241214" y="1969637"/>
            <a:ext cx="4175106" cy="43881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dirty="0">
                <a:solidFill>
                  <a:srgbClr val="000000"/>
                </a:solidFill>
                <a:latin typeface="Meiryo UI" panose="020B0604030504040204" pitchFamily="50" charset="-128"/>
                <a:ea typeface="Meiryo UI" panose="020B0604030504040204" pitchFamily="50" charset="-128"/>
              </a:rPr>
              <a:t>連携事業者が複数の場合には、レイアウト変更やページ数を増やすなどの対応にてご記入ください。</a:t>
            </a:r>
            <a:endParaRPr kumimoji="0"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Rectangle 5">
            <a:extLst>
              <a:ext uri="{FF2B5EF4-FFF2-40B4-BE49-F238E27FC236}">
                <a16:creationId xmlns:a16="http://schemas.microsoft.com/office/drawing/2014/main" id="{56058ED9-F574-3618-8BC1-35003778DF49}"/>
              </a:ext>
            </a:extLst>
          </p:cNvPr>
          <p:cNvSpPr>
            <a:spLocks noChangeArrowheads="1"/>
          </p:cNvSpPr>
          <p:nvPr/>
        </p:nvSpPr>
        <p:spPr bwMode="auto">
          <a:xfrm>
            <a:off x="1908475" y="1205433"/>
            <a:ext cx="227457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kern="0" dirty="0">
                <a:solidFill>
                  <a:prstClr val="black"/>
                </a:solidFill>
                <a:latin typeface="Meiryo UI" panose="020B0604030504040204" pitchFamily="50" charset="-128"/>
                <a:ea typeface="Meiryo UI" panose="020B0604030504040204" pitchFamily="50" charset="-128"/>
              </a:rPr>
              <a:t>連携事業者</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4" name="Table 1">
            <a:extLst>
              <a:ext uri="{FF2B5EF4-FFF2-40B4-BE49-F238E27FC236}">
                <a16:creationId xmlns:a16="http://schemas.microsoft.com/office/drawing/2014/main" id="{78916905-DCBD-2487-14FD-8F12CA945FC6}"/>
              </a:ext>
            </a:extLst>
          </p:cNvPr>
          <p:cNvGraphicFramePr>
            <a:graphicFrameLocks noGrp="1"/>
          </p:cNvGraphicFramePr>
          <p:nvPr/>
        </p:nvGraphicFramePr>
        <p:xfrm>
          <a:off x="144901" y="1584962"/>
          <a:ext cx="5842649" cy="4877255"/>
        </p:xfrm>
        <a:graphic>
          <a:graphicData uri="http://schemas.openxmlformats.org/drawingml/2006/table">
            <a:tbl>
              <a:tblPr firstRow="1" firstCol="1" bandRow="1"/>
              <a:tblGrid>
                <a:gridCol w="1436716">
                  <a:extLst>
                    <a:ext uri="{9D8B030D-6E8A-4147-A177-3AD203B41FA5}">
                      <a16:colId xmlns:a16="http://schemas.microsoft.com/office/drawing/2014/main" val="2758532071"/>
                    </a:ext>
                  </a:extLst>
                </a:gridCol>
                <a:gridCol w="4405933">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項目</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内容</a:t>
                      </a:r>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effectLst/>
                          <a:latin typeface="Meiryo UI" panose="020B0604030504040204" pitchFamily="50" charset="-128"/>
                          <a:ea typeface="Meiryo UI" panose="020B0604030504040204" pitchFamily="50" charset="-128"/>
                        </a:rPr>
                        <a:t>企業名</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dirty="0">
                          <a:solidFill>
                            <a:schemeClr val="bg1"/>
                          </a:solidFill>
                          <a:effectLst/>
                          <a:latin typeface="Meiryo UI" panose="020B0604030504040204" pitchFamily="50" charset="-128"/>
                          <a:ea typeface="Meiryo UI" panose="020B0604030504040204" pitchFamily="50" charset="-128"/>
                        </a:rPr>
                        <a:t>部署・</a:t>
                      </a:r>
                      <a:r>
                        <a:rPr lang="ja-JP" sz="1200" kern="100" dirty="0">
                          <a:solidFill>
                            <a:schemeClr val="bg1"/>
                          </a:solidFill>
                          <a:effectLst/>
                          <a:latin typeface="Meiryo UI" panose="020B0604030504040204" pitchFamily="50" charset="-128"/>
                          <a:ea typeface="Meiryo UI" panose="020B0604030504040204" pitchFamily="50" charset="-128"/>
                        </a:rPr>
                        <a:t>代表者名</a:t>
                      </a:r>
                      <a:endParaRPr lang="ja-JP" sz="12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URL</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所在地</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a:t>
                      </a:r>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創業年</a:t>
                      </a:r>
                      <a:r>
                        <a:rPr lang="ja-JP" altLang="en-US" sz="1200" kern="100" dirty="0">
                          <a:effectLst/>
                          <a:latin typeface="Meiryo UI" panose="020B0604030504040204" pitchFamily="50" charset="-128"/>
                          <a:ea typeface="Meiryo UI" panose="020B0604030504040204" pitchFamily="50" charset="-128"/>
                        </a:rPr>
                        <a:t>月</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売上高</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dirty="0">
                          <a:effectLst/>
                          <a:latin typeface="Meiryo UI" panose="020B0604030504040204" pitchFamily="50" charset="-128"/>
                          <a:ea typeface="Meiryo UI" panose="020B0604030504040204" pitchFamily="50" charset="-128"/>
                        </a:rPr>
                        <a:t>※直近決算期の売上を記載下さい</a:t>
                      </a:r>
                    </a:p>
                    <a:p>
                      <a:pPr algn="just"/>
                      <a:r>
                        <a:rPr lang="en-US" sz="1200" kern="100" dirty="0">
                          <a:effectLst/>
                          <a:latin typeface="Meiryo UI" panose="020B0604030504040204" pitchFamily="50" charset="-128"/>
                          <a:ea typeface="Meiryo UI" panose="020B0604030504040204" pitchFamily="50" charset="-128"/>
                        </a:rPr>
                        <a:t> </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dirty="0">
                          <a:effectLst/>
                          <a:latin typeface="Meiryo UI" panose="020B0604030504040204" pitchFamily="50" charset="-128"/>
                          <a:ea typeface="Meiryo UI" panose="020B0604030504040204" pitchFamily="50" charset="-128"/>
                        </a:rPr>
                        <a:t>事業概要</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dirty="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連絡担当窓口</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dirty="0">
                          <a:effectLst/>
                          <a:latin typeface="Meiryo UI" panose="020B0604030504040204" pitchFamily="50" charset="-128"/>
                          <a:ea typeface="Meiryo UI" panose="020B0604030504040204" pitchFamily="50" charset="-128"/>
                        </a:rPr>
                        <a:t>（氏名）</a:t>
                      </a:r>
                      <a:endParaRPr lang="en-US" altLang="ja-JP" sz="1200" kern="100" dirty="0">
                        <a:effectLst/>
                        <a:latin typeface="Meiryo UI" panose="020B0604030504040204" pitchFamily="50" charset="-128"/>
                        <a:ea typeface="Meiryo UI" panose="020B0604030504040204" pitchFamily="50" charset="-128"/>
                      </a:endParaRPr>
                    </a:p>
                    <a:p>
                      <a:pPr algn="l"/>
                      <a:r>
                        <a:rPr lang="ja-JP" altLang="en-US" sz="1200" kern="100" dirty="0">
                          <a:effectLst/>
                          <a:latin typeface="Meiryo UI" panose="020B0604030504040204" pitchFamily="50" charset="-128"/>
                          <a:ea typeface="Meiryo UI" panose="020B0604030504040204" pitchFamily="50" charset="-128"/>
                        </a:rPr>
                        <a:t>（連絡先）</a:t>
                      </a:r>
                      <a:endParaRPr lang="en-US" altLang="ja-JP" sz="1200" kern="100" dirty="0">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sp>
        <p:nvSpPr>
          <p:cNvPr id="6" name="AutoShape 10">
            <a:extLst>
              <a:ext uri="{FF2B5EF4-FFF2-40B4-BE49-F238E27FC236}">
                <a16:creationId xmlns:a16="http://schemas.microsoft.com/office/drawing/2014/main" id="{CEC2006C-BD77-A8E6-0B48-B43BE8790609}"/>
              </a:ext>
            </a:extLst>
          </p:cNvPr>
          <p:cNvSpPr>
            <a:spLocks noChangeArrowheads="1"/>
          </p:cNvSpPr>
          <p:nvPr/>
        </p:nvSpPr>
        <p:spPr bwMode="auto">
          <a:xfrm>
            <a:off x="1398565" y="1969637"/>
            <a:ext cx="4175106" cy="43881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dirty="0">
                <a:solidFill>
                  <a:srgbClr val="000000"/>
                </a:solidFill>
                <a:latin typeface="Meiryo UI" panose="020B0604030504040204" pitchFamily="50" charset="-128"/>
                <a:ea typeface="Meiryo UI" panose="020B0604030504040204" pitchFamily="50" charset="-128"/>
              </a:rPr>
              <a:t>連携事業者が複数の場合には、レイアウト変更やページ数を増やすなどの対応にてご記入ください。</a:t>
            </a:r>
            <a:endParaRPr kumimoji="0"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657120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a:t>
            </a:r>
            <a:r>
              <a:rPr lang="ja-JP" altLang="en-US" dirty="0"/>
              <a:t>３　事業の背景・目的</a:t>
            </a:r>
            <a:r>
              <a:rPr lang="en-US" altLang="ja-JP" dirty="0"/>
              <a:t>】</a:t>
            </a:r>
            <a:br>
              <a:rPr lang="en-US" altLang="ja-JP" dirty="0"/>
            </a:br>
            <a:endParaRPr kumimoji="1" lang="ja-JP" altLang="en-US" dirty="0"/>
          </a:p>
        </p:txBody>
      </p:sp>
      <p:sp>
        <p:nvSpPr>
          <p:cNvPr id="4" name="正方形/長方形 3">
            <a:extLst>
              <a:ext uri="{FF2B5EF4-FFF2-40B4-BE49-F238E27FC236}">
                <a16:creationId xmlns:a16="http://schemas.microsoft.com/office/drawing/2014/main" id="{7F50B7F7-ADB5-40E0-8FA8-4C228D849299}"/>
              </a:ext>
            </a:extLst>
          </p:cNvPr>
          <p:cNvSpPr/>
          <p:nvPr/>
        </p:nvSpPr>
        <p:spPr>
          <a:xfrm>
            <a:off x="191069" y="1808329"/>
            <a:ext cx="5800298"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cxnSp>
        <p:nvCxnSpPr>
          <p:cNvPr id="5"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185788" y="1310777"/>
            <a:ext cx="580557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6" name="Rectangle 5">
            <a:extLst>
              <a:ext uri="{FF2B5EF4-FFF2-40B4-BE49-F238E27FC236}">
                <a16:creationId xmlns:a16="http://schemas.microsoft.com/office/drawing/2014/main" id="{C5C97B81-32F3-4188-8BE7-4DFC82D2DD2E}"/>
              </a:ext>
            </a:extLst>
          </p:cNvPr>
          <p:cNvSpPr>
            <a:spLocks noChangeArrowheads="1"/>
          </p:cNvSpPr>
          <p:nvPr/>
        </p:nvSpPr>
        <p:spPr bwMode="auto">
          <a:xfrm>
            <a:off x="1991360" y="1205433"/>
            <a:ext cx="20574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背景</a:t>
            </a:r>
          </a:p>
        </p:txBody>
      </p:sp>
      <p:cxnSp>
        <p:nvCxnSpPr>
          <p:cNvPr id="7" name="直線コネクタ 6">
            <a:extLst>
              <a:ext uri="{FF2B5EF4-FFF2-40B4-BE49-F238E27FC236}">
                <a16:creationId xmlns:a16="http://schemas.microsoft.com/office/drawing/2014/main" id="{51BFE2A8-42A2-4E76-B629-FD38DA37B0E3}"/>
              </a:ext>
            </a:extLst>
          </p:cNvPr>
          <p:cNvCxnSpPr>
            <a:cxnSpLocks/>
          </p:cNvCxnSpPr>
          <p:nvPr/>
        </p:nvCxnSpPr>
        <p:spPr bwMode="auto">
          <a:xfrm>
            <a:off x="6204451" y="1310777"/>
            <a:ext cx="580557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8" name="Rectangle 5">
            <a:extLst>
              <a:ext uri="{FF2B5EF4-FFF2-40B4-BE49-F238E27FC236}">
                <a16:creationId xmlns:a16="http://schemas.microsoft.com/office/drawing/2014/main" id="{C5C97B81-32F3-4188-8BE7-4DFC82D2DD2E}"/>
              </a:ext>
            </a:extLst>
          </p:cNvPr>
          <p:cNvSpPr>
            <a:spLocks noChangeArrowheads="1"/>
          </p:cNvSpPr>
          <p:nvPr/>
        </p:nvSpPr>
        <p:spPr bwMode="auto">
          <a:xfrm>
            <a:off x="7964551" y="1205433"/>
            <a:ext cx="227457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目的</a:t>
            </a:r>
          </a:p>
        </p:txBody>
      </p:sp>
      <p:sp>
        <p:nvSpPr>
          <p:cNvPr id="9" name="正方形/長方形 8">
            <a:extLst>
              <a:ext uri="{FF2B5EF4-FFF2-40B4-BE49-F238E27FC236}">
                <a16:creationId xmlns:a16="http://schemas.microsoft.com/office/drawing/2014/main" id="{7F50B7F7-ADB5-40E0-8FA8-4C228D849299}"/>
              </a:ext>
            </a:extLst>
          </p:cNvPr>
          <p:cNvSpPr/>
          <p:nvPr/>
        </p:nvSpPr>
        <p:spPr>
          <a:xfrm>
            <a:off x="6223380" y="1808329"/>
            <a:ext cx="5800298"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10" name="AutoShape 10">
            <a:extLst>
              <a:ext uri="{FF2B5EF4-FFF2-40B4-BE49-F238E27FC236}">
                <a16:creationId xmlns:a16="http://schemas.microsoft.com/office/drawing/2014/main" id="{3CC166C8-F8F4-433F-8CCD-57D615D6FC9B}"/>
              </a:ext>
            </a:extLst>
          </p:cNvPr>
          <p:cNvSpPr>
            <a:spLocks noChangeArrowheads="1"/>
          </p:cNvSpPr>
          <p:nvPr/>
        </p:nvSpPr>
        <p:spPr bwMode="auto">
          <a:xfrm>
            <a:off x="1678882" y="2879379"/>
            <a:ext cx="8856984" cy="1224099"/>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事業の実施を通じ達成を目指す目標・目的等について、当該目標・目的を掲げるに至った背景とともに記載すること</a:t>
            </a:r>
            <a:b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（特に事業を通じ実現・解決を目指す東京都の将来の姿や社会課題について記載すること）</a:t>
            </a:r>
          </a:p>
        </p:txBody>
      </p:sp>
    </p:spTree>
    <p:extLst>
      <p:ext uri="{BB962C8B-B14F-4D97-AF65-F5344CB8AC3E}">
        <p14:creationId xmlns:p14="http://schemas.microsoft.com/office/powerpoint/2010/main" val="168400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1CB39-D4C4-3836-CFA3-05B9F69FCCD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85FCD47-E871-6525-3D6E-45379E6EAED9}"/>
              </a:ext>
            </a:extLst>
          </p:cNvPr>
          <p:cNvSpPr>
            <a:spLocks noGrp="1"/>
          </p:cNvSpPr>
          <p:nvPr>
            <p:ph type="title"/>
          </p:nvPr>
        </p:nvSpPr>
        <p:spPr/>
        <p:txBody>
          <a:bodyPr/>
          <a:lstStyle/>
          <a:p>
            <a:r>
              <a:rPr lang="en-US" altLang="ja-JP" dirty="0"/>
              <a:t>【</a:t>
            </a:r>
            <a:r>
              <a:rPr lang="ja-JP" altLang="en-US" dirty="0"/>
              <a:t>３　事業の背景・目的</a:t>
            </a:r>
            <a:r>
              <a:rPr lang="en-US" altLang="ja-JP" dirty="0"/>
              <a:t>】</a:t>
            </a:r>
            <a:br>
              <a:rPr lang="en-US" altLang="ja-JP" dirty="0"/>
            </a:br>
            <a:endParaRPr kumimoji="1" lang="ja-JP" altLang="en-US" dirty="0"/>
          </a:p>
        </p:txBody>
      </p:sp>
      <p:sp>
        <p:nvSpPr>
          <p:cNvPr id="4" name="正方形/長方形 3">
            <a:extLst>
              <a:ext uri="{FF2B5EF4-FFF2-40B4-BE49-F238E27FC236}">
                <a16:creationId xmlns:a16="http://schemas.microsoft.com/office/drawing/2014/main" id="{9364EABF-7314-5733-04D5-9F6FFE31DCA4}"/>
              </a:ext>
            </a:extLst>
          </p:cNvPr>
          <p:cNvSpPr/>
          <p:nvPr/>
        </p:nvSpPr>
        <p:spPr>
          <a:xfrm>
            <a:off x="191068" y="1384516"/>
            <a:ext cx="11818961" cy="5107823"/>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cxnSp>
        <p:nvCxnSpPr>
          <p:cNvPr id="5" name="直線コネクタ 10">
            <a:extLst>
              <a:ext uri="{FF2B5EF4-FFF2-40B4-BE49-F238E27FC236}">
                <a16:creationId xmlns:a16="http://schemas.microsoft.com/office/drawing/2014/main" id="{7195E26D-B5CB-2A14-3EA5-87A27695EB1E}"/>
              </a:ext>
            </a:extLst>
          </p:cNvPr>
          <p:cNvCxnSpPr>
            <a:cxnSpLocks/>
          </p:cNvCxnSpPr>
          <p:nvPr/>
        </p:nvCxnSpPr>
        <p:spPr bwMode="auto">
          <a:xfrm>
            <a:off x="185788" y="1124744"/>
            <a:ext cx="11824241"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6" name="Rectangle 5">
            <a:extLst>
              <a:ext uri="{FF2B5EF4-FFF2-40B4-BE49-F238E27FC236}">
                <a16:creationId xmlns:a16="http://schemas.microsoft.com/office/drawing/2014/main" id="{A8013C78-34FE-FBB9-B073-79ED456FD52D}"/>
              </a:ext>
            </a:extLst>
          </p:cNvPr>
          <p:cNvSpPr>
            <a:spLocks noChangeArrowheads="1"/>
          </p:cNvSpPr>
          <p:nvPr/>
        </p:nvSpPr>
        <p:spPr bwMode="auto">
          <a:xfrm>
            <a:off x="4357514" y="1019399"/>
            <a:ext cx="3476972" cy="279337"/>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東京都の基本的な戦略・政策との親和性</a:t>
            </a:r>
          </a:p>
        </p:txBody>
      </p:sp>
      <p:sp>
        <p:nvSpPr>
          <p:cNvPr id="10" name="AutoShape 10">
            <a:extLst>
              <a:ext uri="{FF2B5EF4-FFF2-40B4-BE49-F238E27FC236}">
                <a16:creationId xmlns:a16="http://schemas.microsoft.com/office/drawing/2014/main" id="{C219AB69-5988-7CFA-47E1-DBABA7C8CCF1}"/>
              </a:ext>
            </a:extLst>
          </p:cNvPr>
          <p:cNvSpPr>
            <a:spLocks noChangeArrowheads="1"/>
          </p:cNvSpPr>
          <p:nvPr/>
        </p:nvSpPr>
        <p:spPr bwMode="auto">
          <a:xfrm>
            <a:off x="2351584" y="2708957"/>
            <a:ext cx="7199238" cy="144008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提案する事業内容と東京都が掲げる将来の戦略・政策（「</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2050</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東京戦略」、重点政策方針 等）と親和性があるポイントについて具体的に記載すること</a:t>
            </a:r>
          </a:p>
        </p:txBody>
      </p:sp>
    </p:spTree>
    <p:extLst>
      <p:ext uri="{BB962C8B-B14F-4D97-AF65-F5344CB8AC3E}">
        <p14:creationId xmlns:p14="http://schemas.microsoft.com/office/powerpoint/2010/main" val="1890802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E8E93-B785-1FAE-65D6-4D458082371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F3E98C3-3A2A-27CF-66CC-76AB93E0DDB4}"/>
              </a:ext>
            </a:extLst>
          </p:cNvPr>
          <p:cNvSpPr>
            <a:spLocks noGrp="1"/>
          </p:cNvSpPr>
          <p:nvPr>
            <p:ph type="title"/>
          </p:nvPr>
        </p:nvSpPr>
        <p:spPr/>
        <p:txBody>
          <a:bodyPr/>
          <a:lstStyle/>
          <a:p>
            <a:r>
              <a:rPr lang="en-US" altLang="ja-JP" dirty="0"/>
              <a:t>【</a:t>
            </a:r>
            <a:r>
              <a:rPr lang="ja-JP" altLang="en-US" dirty="0"/>
              <a:t>４　事業内容</a:t>
            </a:r>
            <a:r>
              <a:rPr lang="en-US" altLang="ja-JP" dirty="0"/>
              <a:t>】</a:t>
            </a:r>
            <a:br>
              <a:rPr lang="en-US" altLang="ja-JP" dirty="0"/>
            </a:br>
            <a:r>
              <a:rPr lang="en-US" altLang="ja-JP" dirty="0"/>
              <a:t>【</a:t>
            </a:r>
            <a:r>
              <a:rPr lang="ja-JP" altLang="en-US" dirty="0"/>
              <a:t>４ー１　</a:t>
            </a:r>
            <a:r>
              <a:rPr lang="en-US" altLang="ja-JP" b="1" dirty="0"/>
              <a:t>XXX</a:t>
            </a:r>
            <a:r>
              <a:rPr lang="ja-JP" altLang="en-US" dirty="0"/>
              <a:t>の取組内容</a:t>
            </a:r>
            <a:r>
              <a:rPr lang="en-US" altLang="ja-JP" dirty="0"/>
              <a:t>】</a:t>
            </a:r>
            <a:endParaRPr kumimoji="1" lang="ja-JP" altLang="en-US" dirty="0"/>
          </a:p>
        </p:txBody>
      </p:sp>
      <p:sp>
        <p:nvSpPr>
          <p:cNvPr id="7" name="AutoShape 10">
            <a:extLst>
              <a:ext uri="{FF2B5EF4-FFF2-40B4-BE49-F238E27FC236}">
                <a16:creationId xmlns:a16="http://schemas.microsoft.com/office/drawing/2014/main" id="{4B2CD791-EF15-9E44-2445-FCFA23B4D352}"/>
              </a:ext>
            </a:extLst>
          </p:cNvPr>
          <p:cNvSpPr>
            <a:spLocks noChangeArrowheads="1"/>
          </p:cNvSpPr>
          <p:nvPr/>
        </p:nvSpPr>
        <p:spPr bwMode="auto">
          <a:xfrm>
            <a:off x="875420" y="1700808"/>
            <a:ext cx="10441160" cy="324028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88900" indent="-88900" algn="l" fontAlgn="ctr">
              <a:buFont typeface="Arial" panose="020B0604020202020204" pitchFamily="34" charset="0"/>
              <a:buChar char="•"/>
            </a:pPr>
            <a:r>
              <a:rPr lang="ja-JP" altLang="en-US" sz="1400" b="0" i="0" u="none" strike="noStrike" dirty="0">
                <a:effectLst/>
                <a:latin typeface="+mn-ea"/>
                <a:ea typeface="+mn-ea"/>
              </a:rPr>
              <a:t>本事業実施期間（第</a:t>
            </a:r>
            <a:r>
              <a:rPr lang="en-US" altLang="ja-JP" sz="1400" b="0" i="0" u="none" strike="noStrike" dirty="0">
                <a:effectLst/>
                <a:latin typeface="+mn-ea"/>
                <a:ea typeface="+mn-ea"/>
              </a:rPr>
              <a:t>Ⅰ</a:t>
            </a:r>
            <a:r>
              <a:rPr lang="ja-JP" altLang="en-US" sz="1400" b="0" i="0" u="none" strike="noStrike" dirty="0">
                <a:effectLst/>
                <a:latin typeface="+mn-ea"/>
                <a:ea typeface="+mn-ea"/>
              </a:rPr>
              <a:t>期：</a:t>
            </a:r>
            <a:r>
              <a:rPr lang="en-US" altLang="ja-JP" sz="1400" b="0" i="0" u="none" strike="noStrike" dirty="0">
                <a:effectLst/>
                <a:latin typeface="+mn-ea"/>
                <a:ea typeface="+mn-ea"/>
              </a:rPr>
              <a:t>3</a:t>
            </a:r>
            <a:r>
              <a:rPr lang="ja-JP" altLang="en-US" sz="1400" b="0" i="0" u="none" strike="noStrike" dirty="0">
                <a:effectLst/>
                <a:latin typeface="+mn-ea"/>
                <a:ea typeface="+mn-ea"/>
              </a:rPr>
              <a:t>ヵ年）で想定する取り組み事項や検討項目、また現時点で想定する実証飛行</a:t>
            </a:r>
            <a:br>
              <a:rPr lang="en-US" altLang="ja-JP" sz="1400" b="0" i="0" u="none" strike="noStrike" dirty="0">
                <a:effectLst/>
                <a:latin typeface="+mn-ea"/>
                <a:ea typeface="+mn-ea"/>
              </a:rPr>
            </a:br>
            <a:r>
              <a:rPr lang="ja-JP" altLang="en-US" sz="1400" b="0" i="0" u="none" strike="noStrike" dirty="0">
                <a:effectLst/>
                <a:latin typeface="+mn-ea"/>
                <a:ea typeface="+mn-ea"/>
              </a:rPr>
              <a:t>（</a:t>
            </a:r>
            <a:r>
              <a:rPr lang="en-US" altLang="ja-JP" sz="1400" b="0" i="0" u="none" strike="noStrike" dirty="0">
                <a:effectLst/>
                <a:latin typeface="+mn-ea"/>
                <a:ea typeface="+mn-ea"/>
              </a:rPr>
              <a:t>26</a:t>
            </a:r>
            <a:r>
              <a:rPr lang="ja-JP" altLang="en-US" sz="1400" b="0" i="0" u="none" strike="noStrike" dirty="0">
                <a:effectLst/>
                <a:latin typeface="+mn-ea"/>
                <a:ea typeface="+mn-ea"/>
              </a:rPr>
              <a:t>年度）やプレ社会実装（</a:t>
            </a:r>
            <a:r>
              <a:rPr lang="en-US" altLang="ja-JP" sz="1400" b="0" i="0" u="none" strike="noStrike" dirty="0">
                <a:effectLst/>
                <a:latin typeface="+mn-ea"/>
                <a:ea typeface="+mn-ea"/>
              </a:rPr>
              <a:t>27</a:t>
            </a:r>
            <a:r>
              <a:rPr lang="ja-JP" altLang="en-US" sz="1400" b="0" i="0" u="none" strike="noStrike" dirty="0">
                <a:effectLst/>
                <a:latin typeface="+mn-ea"/>
                <a:ea typeface="+mn-ea"/>
              </a:rPr>
              <a:t>年度）の実施内容等について、以下＜記載項目＞の内容も念頭に具体的に</a:t>
            </a:r>
            <a:br>
              <a:rPr lang="en-US" altLang="ja-JP" sz="1400" b="0" i="0" u="none" strike="noStrike" dirty="0">
                <a:effectLst/>
                <a:latin typeface="+mn-ea"/>
                <a:ea typeface="+mn-ea"/>
              </a:rPr>
            </a:br>
            <a:r>
              <a:rPr lang="ja-JP" altLang="en-US" sz="1400" b="0" i="0" u="none" strike="noStrike" dirty="0">
                <a:effectLst/>
                <a:latin typeface="+mn-ea"/>
                <a:ea typeface="+mn-ea"/>
              </a:rPr>
              <a:t>記載すること</a:t>
            </a:r>
            <a:br>
              <a:rPr lang="en-US" altLang="ja-JP" sz="1400" b="0" i="0" u="none" strike="noStrike" dirty="0">
                <a:effectLst/>
                <a:latin typeface="+mn-ea"/>
                <a:ea typeface="+mn-ea"/>
              </a:rPr>
            </a:br>
            <a:r>
              <a:rPr lang="en-US" altLang="ja-JP" sz="1400" b="0" i="0" u="none" strike="noStrike" dirty="0">
                <a:effectLst/>
                <a:latin typeface="+mn-ea"/>
                <a:ea typeface="+mn-ea"/>
              </a:rPr>
              <a:t>※</a:t>
            </a:r>
            <a:r>
              <a:rPr lang="ja-JP" altLang="en-US" sz="1400" b="0" i="0" u="none" strike="noStrike" dirty="0">
                <a:effectLst/>
                <a:latin typeface="+mn-ea"/>
                <a:ea typeface="+mn-ea"/>
              </a:rPr>
              <a:t>イメージ図・ポンチ絵、図表等を活用して資料の明瞭さに配慮すること</a:t>
            </a:r>
            <a:endParaRPr lang="en-US" altLang="ja-JP" sz="1400" b="0" i="0" u="none" strike="noStrike" dirty="0">
              <a:effectLst/>
              <a:latin typeface="+mn-ea"/>
              <a:ea typeface="+mn-ea"/>
            </a:endParaRPr>
          </a:p>
          <a:p>
            <a:pPr marL="0" indent="0" algn="l" fontAlgn="ctr">
              <a:spcBef>
                <a:spcPts val="600"/>
              </a:spcBef>
              <a:buFont typeface="Yu Gothic" panose="020B0400000000000000" pitchFamily="50" charset="-128"/>
              <a:buNone/>
            </a:pPr>
            <a:r>
              <a:rPr lang="ja-JP" altLang="en-US" sz="1400" b="0" i="0" u="none" strike="noStrike" dirty="0">
                <a:effectLst/>
                <a:latin typeface="+mn-ea"/>
                <a:ea typeface="+mn-ea"/>
              </a:rPr>
              <a:t>＜記載項目＞</a:t>
            </a:r>
            <a:endParaRPr lang="en-US" altLang="ja-JP" sz="1400" b="0" i="0" u="none" strike="noStrike" dirty="0">
              <a:effectLst/>
              <a:latin typeface="+mn-ea"/>
              <a:ea typeface="+mn-ea"/>
            </a:endParaRPr>
          </a:p>
          <a:p>
            <a:pPr marL="355600" indent="-171450" algn="l" fontAlgn="ctr">
              <a:spcBef>
                <a:spcPts val="0"/>
              </a:spcBef>
              <a:buFont typeface="Wingdings" panose="05000000000000000000" pitchFamily="2" charset="2"/>
              <a:buChar char="ü"/>
            </a:pPr>
            <a:r>
              <a:rPr lang="ja-JP" altLang="en-US" sz="1400" b="0" i="0" u="sng" strike="noStrike" dirty="0">
                <a:effectLst/>
                <a:latin typeface="+mn-ea"/>
                <a:ea typeface="+mn-ea"/>
              </a:rPr>
              <a:t>有望ルート候補詳細</a:t>
            </a:r>
            <a:br>
              <a:rPr lang="en-US" altLang="ja-JP" sz="1400" b="0" i="0" u="sng" strike="noStrike" dirty="0">
                <a:effectLst/>
                <a:latin typeface="+mn-ea"/>
                <a:ea typeface="+mn-ea"/>
              </a:rPr>
            </a:br>
            <a:r>
              <a:rPr lang="ja-JP" altLang="en-US" sz="1400" b="0" i="0" u="none" strike="noStrike" dirty="0">
                <a:effectLst/>
                <a:latin typeface="+mn-ea"/>
                <a:ea typeface="+mn-ea"/>
              </a:rPr>
              <a:t>：現時点で想定する運航ルート候補について根拠を含めて示すこと</a:t>
            </a:r>
            <a:endParaRPr lang="en-US" altLang="ja-JP" sz="1400" b="0" i="0" u="none" strike="noStrike" dirty="0">
              <a:effectLst/>
              <a:latin typeface="+mn-ea"/>
              <a:ea typeface="+mn-ea"/>
            </a:endParaRPr>
          </a:p>
          <a:p>
            <a:pPr marL="355600" indent="-171450" algn="l" fontAlgn="ctr">
              <a:spcBef>
                <a:spcPts val="0"/>
              </a:spcBef>
              <a:buFont typeface="Wingdings" panose="05000000000000000000" pitchFamily="2" charset="2"/>
              <a:buChar char="ü"/>
            </a:pPr>
            <a:r>
              <a:rPr lang="ja-JP" altLang="en-US" sz="1400" b="0" i="0" u="sng" strike="noStrike" dirty="0">
                <a:effectLst/>
                <a:latin typeface="+mn-ea"/>
                <a:ea typeface="+mn-ea"/>
              </a:rPr>
              <a:t>離着陸場設置候補地（エリア）詳細</a:t>
            </a:r>
            <a:br>
              <a:rPr lang="en-US" altLang="ja-JP" sz="1400" b="0" i="0" u="sng" strike="noStrike" dirty="0">
                <a:effectLst/>
                <a:latin typeface="+mn-ea"/>
                <a:ea typeface="+mn-ea"/>
              </a:rPr>
            </a:br>
            <a:r>
              <a:rPr lang="ja-JP" altLang="en-US" sz="1400" b="0" i="0" u="none" strike="noStrike" dirty="0">
                <a:effectLst/>
                <a:latin typeface="+mn-ea"/>
                <a:ea typeface="+mn-ea"/>
              </a:rPr>
              <a:t>：現時点で想定する離着陸場の設置候補地（またはエリア）について根拠を含めて示すこと</a:t>
            </a:r>
            <a:endParaRPr lang="en-US" altLang="ja-JP" sz="1400" b="0" i="0" u="none" strike="noStrike" dirty="0">
              <a:effectLst/>
              <a:latin typeface="+mn-ea"/>
              <a:ea typeface="+mn-ea"/>
            </a:endParaRPr>
          </a:p>
          <a:p>
            <a:pPr marL="355600" indent="-171450" algn="l" fontAlgn="ctr">
              <a:spcBef>
                <a:spcPts val="0"/>
              </a:spcBef>
              <a:buFont typeface="Wingdings" panose="05000000000000000000" pitchFamily="2" charset="2"/>
              <a:buChar char="ü"/>
            </a:pPr>
            <a:r>
              <a:rPr lang="ja-JP" altLang="en-US" sz="1400" b="0" i="0" u="sng" strike="noStrike" dirty="0">
                <a:effectLst/>
                <a:latin typeface="+mn-ea"/>
                <a:ea typeface="+mn-ea"/>
              </a:rPr>
              <a:t>実証飛行／プレ社会実証の実施方針（現時点想定）</a:t>
            </a:r>
            <a:br>
              <a:rPr lang="en-US" altLang="ja-JP" sz="1400" b="0" i="0" u="none" strike="noStrike" dirty="0">
                <a:effectLst/>
                <a:latin typeface="+mn-ea"/>
                <a:ea typeface="+mn-ea"/>
              </a:rPr>
            </a:br>
            <a:r>
              <a:rPr lang="ja-JP" altLang="en-US" sz="1400" b="0" i="0" u="none" strike="noStrike" dirty="0">
                <a:effectLst/>
                <a:latin typeface="+mn-ea"/>
                <a:ea typeface="+mn-ea"/>
              </a:rPr>
              <a:t>：現時点で想定する実証飛行（</a:t>
            </a:r>
            <a:r>
              <a:rPr lang="en-US" altLang="ja-JP" sz="1400" b="0" i="0" u="none" strike="noStrike" dirty="0">
                <a:effectLst/>
                <a:latin typeface="+mn-ea"/>
                <a:ea typeface="+mn-ea"/>
              </a:rPr>
              <a:t>26</a:t>
            </a:r>
            <a:r>
              <a:rPr lang="ja-JP" altLang="en-US" sz="1400" b="0" i="0" u="none" strike="noStrike" dirty="0">
                <a:effectLst/>
                <a:latin typeface="+mn-ea"/>
                <a:ea typeface="+mn-ea"/>
              </a:rPr>
              <a:t>年度）やプレ社会実装（</a:t>
            </a:r>
            <a:r>
              <a:rPr lang="en-US" altLang="ja-JP" sz="1400" b="0" i="0" u="none" strike="noStrike" dirty="0">
                <a:effectLst/>
                <a:latin typeface="+mn-ea"/>
                <a:ea typeface="+mn-ea"/>
              </a:rPr>
              <a:t>27</a:t>
            </a:r>
            <a:r>
              <a:rPr lang="ja-JP" altLang="en-US" sz="1400" b="0" i="0" u="none" strike="noStrike" dirty="0">
                <a:effectLst/>
                <a:latin typeface="+mn-ea"/>
                <a:ea typeface="+mn-ea"/>
              </a:rPr>
              <a:t>年度）の具体的な実施内容や検証内容、取り組みの工夫等を示すこと</a:t>
            </a:r>
            <a:endParaRPr lang="en-US" altLang="ja-JP" sz="1400" b="0" i="0" u="none" strike="noStrike" dirty="0">
              <a:effectLst/>
              <a:latin typeface="+mn-ea"/>
              <a:ea typeface="+mn-ea"/>
            </a:endParaRPr>
          </a:p>
          <a:p>
            <a:pPr marL="355600" marR="0" lvl="0" indent="-171450" algn="l" defTabSz="609555" rtl="0" eaLnBrk="1" fontAlgn="ctr" latinLnBrk="0" hangingPunct="1">
              <a:lnSpc>
                <a:spcPct val="100000"/>
              </a:lnSpc>
              <a:spcBef>
                <a:spcPts val="0"/>
              </a:spcBef>
              <a:spcAft>
                <a:spcPts val="0"/>
              </a:spcAft>
              <a:buClrTx/>
              <a:buSzTx/>
              <a:buFont typeface="Wingdings" panose="05000000000000000000" pitchFamily="2" charset="2"/>
              <a:buChar char="ü"/>
              <a:tabLst/>
              <a:defRPr/>
            </a:pPr>
            <a:r>
              <a:rPr lang="ja-JP" altLang="en-US" sz="1400" b="0" i="0" u="sng" strike="noStrike" dirty="0">
                <a:effectLst/>
                <a:latin typeface="+mn-ea"/>
                <a:ea typeface="+mn-ea"/>
              </a:rPr>
              <a:t>社会受容性向上に向けた取組（現時点想定）</a:t>
            </a:r>
            <a:br>
              <a:rPr lang="en-US" altLang="ja-JP" sz="1400" b="0" i="0" u="none" strike="noStrike" dirty="0">
                <a:effectLst/>
                <a:latin typeface="+mn-ea"/>
                <a:ea typeface="+mn-ea"/>
              </a:rPr>
            </a:br>
            <a:r>
              <a:rPr lang="ja-JP" altLang="en-US" sz="1400" b="0" i="0" u="none" strike="noStrike" dirty="0">
                <a:effectLst/>
                <a:latin typeface="+mn-ea"/>
                <a:ea typeface="+mn-ea"/>
              </a:rPr>
              <a:t>：現時点で想定する社会受容性向上に向けた取組について示すこと</a:t>
            </a:r>
            <a:endParaRPr lang="en-US" altLang="ja-JP" sz="1400" b="0" i="0" u="none" strike="noStrike" dirty="0">
              <a:effectLst/>
              <a:latin typeface="+mn-ea"/>
              <a:ea typeface="+mn-ea"/>
            </a:endParaRPr>
          </a:p>
        </p:txBody>
      </p:sp>
      <p:sp>
        <p:nvSpPr>
          <p:cNvPr id="5" name="AutoShape 10">
            <a:extLst>
              <a:ext uri="{FF2B5EF4-FFF2-40B4-BE49-F238E27FC236}">
                <a16:creationId xmlns:a16="http://schemas.microsoft.com/office/drawing/2014/main" id="{A353D12E-EAC8-BA40-A8B4-2E1420436FCA}"/>
              </a:ext>
            </a:extLst>
          </p:cNvPr>
          <p:cNvSpPr>
            <a:spLocks noChangeArrowheads="1"/>
          </p:cNvSpPr>
          <p:nvPr/>
        </p:nvSpPr>
        <p:spPr bwMode="auto">
          <a:xfrm>
            <a:off x="4007768" y="157141"/>
            <a:ext cx="2517696" cy="38432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XXX</a:t>
            </a:r>
            <a:r>
              <a:rPr kumimoji="0" lang="ja-JP" altLang="en-US" sz="1400" b="0" i="0" u="none" strike="noStrike" kern="0" cap="none" spc="0" normalizeH="0" baseline="0" noProof="0" dirty="0" err="1">
                <a:ln>
                  <a:noFill/>
                </a:ln>
                <a:solidFill>
                  <a:srgbClr val="000000"/>
                </a:solidFill>
                <a:effectLst/>
                <a:uLnTx/>
                <a:uFillTx/>
                <a:latin typeface="Meiryo UI" panose="020B0604030504040204" pitchFamily="50" charset="-128"/>
                <a:ea typeface="Meiryo UI"/>
                <a:cs typeface="+mn-cs"/>
              </a:rPr>
              <a:t>には</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プロジェクト名を記載</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20348934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コンテンツ_Light">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経営研プレゼンテーション.potx" id="{D1A9F9E6-44B5-4605-BC46-CFB0C07C78C4}" vid="{204DFD55-4E26-475B-B016-A38D393F235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60ABB8B29BD5141B64A8C21665889D2" ma:contentTypeVersion="4" ma:contentTypeDescription="新しいドキュメントを作成します。" ma:contentTypeScope="" ma:versionID="4336e6e9d2a7bea48bfb0fff5452bb7e">
  <xsd:schema xmlns:xsd="http://www.w3.org/2001/XMLSchema" xmlns:xs="http://www.w3.org/2001/XMLSchema" xmlns:p="http://schemas.microsoft.com/office/2006/metadata/properties" xmlns:ns2="0120d5fb-16e5-4fc2-a30c-a415473c497d" targetNamespace="http://schemas.microsoft.com/office/2006/metadata/properties" ma:root="true" ma:fieldsID="68080927c334a453d20935e5376647c1" ns2:_="">
    <xsd:import namespace="0120d5fb-16e5-4fc2-a30c-a415473c497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20d5fb-16e5-4fc2-a30c-a415473c49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50BF168-E2AA-4B03-81E4-8F8EC76B368C}">
  <ds:schemaRefs>
    <ds:schemaRef ds:uri="http://schemas.openxmlformats.org/package/2006/metadata/core-properties"/>
    <ds:schemaRef ds:uri="http://purl.org/dc/elements/1.1/"/>
    <ds:schemaRef ds:uri="http://purl.org/dc/dcmitype/"/>
    <ds:schemaRef ds:uri="http://schemas.microsoft.com/office/infopath/2007/PartnerControls"/>
    <ds:schemaRef ds:uri="http://schemas.microsoft.com/office/2006/documentManagement/types"/>
    <ds:schemaRef ds:uri="http://schemas.microsoft.com/office/2006/metadata/properties"/>
    <ds:schemaRef ds:uri="0120d5fb-16e5-4fc2-a30c-a415473c497d"/>
    <ds:schemaRef ds:uri="http://www.w3.org/XML/1998/namespace"/>
    <ds:schemaRef ds:uri="http://purl.org/dc/terms/"/>
  </ds:schemaRefs>
</ds:datastoreItem>
</file>

<file path=customXml/itemProps2.xml><?xml version="1.0" encoding="utf-8"?>
<ds:datastoreItem xmlns:ds="http://schemas.openxmlformats.org/officeDocument/2006/customXml" ds:itemID="{63CDC5D0-DDAC-41E1-BE17-4109745673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20d5fb-16e5-4fc2-a30c-a415473c49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E5DC487-0B69-4ECE-A1EA-D4F5FE75B7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795</TotalTime>
  <Words>2825</Words>
  <Application>Microsoft Office PowerPoint</Application>
  <PresentationFormat>ワイド画面</PresentationFormat>
  <Paragraphs>551</Paragraphs>
  <Slides>23</Slides>
  <Notes>2</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23</vt:i4>
      </vt:variant>
    </vt:vector>
  </HeadingPairs>
  <TitlesOfParts>
    <vt:vector size="31" baseType="lpstr">
      <vt:lpstr>Meiryo UI</vt:lpstr>
      <vt:lpstr>Yu Gothic UI</vt:lpstr>
      <vt:lpstr>游ゴシック</vt:lpstr>
      <vt:lpstr>游ゴシック</vt:lpstr>
      <vt:lpstr>Arial</vt:lpstr>
      <vt:lpstr>Wingdings</vt:lpstr>
      <vt:lpstr>コンテンツ_Light</vt:lpstr>
      <vt:lpstr>think-cell スライド</vt:lpstr>
      <vt:lpstr>PowerPoint プレゼンテーション</vt:lpstr>
      <vt:lpstr>【１　提案内容のサマリ】 XXXXXX（プロジェクト名を記載）</vt:lpstr>
      <vt:lpstr>【１　提案内容のサマリ】 XXXXXX（プロジェクト名を記載）</vt:lpstr>
      <vt:lpstr>【２　提案者の基本情報】 </vt:lpstr>
      <vt:lpstr>【２　提案者の基本情報】 </vt:lpstr>
      <vt:lpstr>【２　提案者の基本情報】 </vt:lpstr>
      <vt:lpstr>【３　事業の背景・目的】 </vt:lpstr>
      <vt:lpstr>【３　事業の背景・目的】 </vt:lpstr>
      <vt:lpstr>【４　事業内容】 【４ー１　XXXの取組内容】</vt:lpstr>
      <vt:lpstr>【４　事業内容】 【４ー２　本事業において検討・検証を想定するサービス内容】</vt:lpstr>
      <vt:lpstr>【４　事業内容】 【４ー３　将来展開】</vt:lpstr>
      <vt:lpstr>【５　実施計画】 【５－１　実施スケジュール】</vt:lpstr>
      <vt:lpstr>【５　実施計画】 【５－１　実施スケジュール】</vt:lpstr>
      <vt:lpstr>【５　実施計画】 【５－１　実施スケジュール】</vt:lpstr>
      <vt:lpstr>【５　実施計画】 【５－２　実施体制・役割分担】</vt:lpstr>
      <vt:lpstr>【５　実施計画】 【５－３　リスク対策】</vt:lpstr>
      <vt:lpstr>【５　実施計画】 【５－４　総額・費用内訳】</vt:lpstr>
      <vt:lpstr>【５　実施計画】 【５－４　総額・費用内訳】</vt:lpstr>
      <vt:lpstr>【５　実施計画】 【５－４　総額・費用内訳】</vt:lpstr>
      <vt:lpstr>【５　実施計画】 【５－５　成果・効果】</vt:lpstr>
      <vt:lpstr>【６　その他】 【６－１　追加ページ】</vt:lpstr>
      <vt:lpstr>PowerPoint プレゼンテーション</vt:lpstr>
      <vt:lpstr>ご作成にあたっての留意事項 </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酒匂　邦生</cp:lastModifiedBy>
  <cp:revision>58</cp:revision>
  <dcterms:created xsi:type="dcterms:W3CDTF">2023-07-19T06:56:04Z</dcterms:created>
  <dcterms:modified xsi:type="dcterms:W3CDTF">2025-03-26T06:10:12Z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0x010100860ABB8B29BD5141B64A8C21665889D2</vt:lpwstr>
  </property>
</Properties>
</file>